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7" r:id="rId3"/>
  </p:sldMasterIdLst>
  <p:notesMasterIdLst>
    <p:notesMasterId r:id="rId22"/>
  </p:notesMasterIdLst>
  <p:sldIdLst>
    <p:sldId id="257" r:id="rId4"/>
    <p:sldId id="259" r:id="rId5"/>
    <p:sldId id="264" r:id="rId6"/>
    <p:sldId id="266" r:id="rId7"/>
    <p:sldId id="272" r:id="rId8"/>
    <p:sldId id="286" r:id="rId9"/>
    <p:sldId id="280" r:id="rId10"/>
    <p:sldId id="282" r:id="rId11"/>
    <p:sldId id="281" r:id="rId12"/>
    <p:sldId id="288" r:id="rId13"/>
    <p:sldId id="289" r:id="rId14"/>
    <p:sldId id="287" r:id="rId15"/>
    <p:sldId id="285" r:id="rId16"/>
    <p:sldId id="278" r:id="rId17"/>
    <p:sldId id="284" r:id="rId18"/>
    <p:sldId id="270" r:id="rId19"/>
    <p:sldId id="279" r:id="rId20"/>
    <p:sldId id="274" r:id="rId21"/>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1"/>
    <p:restoredTop sz="42010" autoAdjust="0"/>
  </p:normalViewPr>
  <p:slideViewPr>
    <p:cSldViewPr>
      <p:cViewPr>
        <p:scale>
          <a:sx n="49" d="100"/>
          <a:sy n="49" d="100"/>
        </p:scale>
        <p:origin x="3540" y="252"/>
      </p:cViewPr>
      <p:guideLst>
        <p:guide orient="horz" pos="1620"/>
        <p:guide pos="2880"/>
      </p:guideLst>
    </p:cSldViewPr>
  </p:slideViewPr>
  <p:notesTextViewPr>
    <p:cViewPr>
      <p:scale>
        <a:sx n="150" d="100"/>
        <a:sy n="150" d="100"/>
      </p:scale>
      <p:origin x="0" y="-858"/>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E1A00-64AC-473A-96CF-8BCC39177E73}" type="datetimeFigureOut">
              <a:rPr lang="en-GB" smtClean="0"/>
              <a:t>27/01/2023</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8E1DE7-D1F6-4904-B540-85F14A16F10E}" type="slidenum">
              <a:rPr lang="en-GB" smtClean="0"/>
              <a:t>‹#›</a:t>
            </a:fld>
            <a:endParaRPr lang="en-GB"/>
          </a:p>
        </p:txBody>
      </p:sp>
    </p:spTree>
    <p:extLst>
      <p:ext uri="{BB962C8B-B14F-4D97-AF65-F5344CB8AC3E}">
        <p14:creationId xmlns:p14="http://schemas.microsoft.com/office/powerpoint/2010/main" val="56922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diagram is of </a:t>
            </a:r>
            <a:r>
              <a:rPr lang="de-DE"/>
              <a:t>STM32F303xD/E </a:t>
            </a:r>
            <a:r>
              <a:rPr lang="de-DE" dirty="0"/>
              <a:t>MCU</a:t>
            </a:r>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3</a:t>
            </a:fld>
            <a:endParaRPr lang="en-GB"/>
          </a:p>
        </p:txBody>
      </p:sp>
    </p:spTree>
    <p:extLst>
      <p:ext uri="{BB962C8B-B14F-4D97-AF65-F5344CB8AC3E}">
        <p14:creationId xmlns:p14="http://schemas.microsoft.com/office/powerpoint/2010/main" val="368293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E1DE7-D1F6-4904-B540-85F14A16F10E}" type="slidenum">
              <a:rPr lang="en-GB" smtClean="0"/>
              <a:t>12</a:t>
            </a:fld>
            <a:endParaRPr lang="en-GB"/>
          </a:p>
        </p:txBody>
      </p:sp>
    </p:spTree>
    <p:extLst>
      <p:ext uri="{BB962C8B-B14F-4D97-AF65-F5344CB8AC3E}">
        <p14:creationId xmlns:p14="http://schemas.microsoft.com/office/powerpoint/2010/main" val="119900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capture/compare interrupt of timer</a:t>
            </a:r>
            <a:r>
              <a:rPr lang="en-US" baseline="0" dirty="0"/>
              <a:t> 1 is enabled. This can be used to generate an interrupt when the timer reaches a specific value specified in one of the four capture/compare registers, specified by ‘*’ in the example code.</a:t>
            </a:r>
            <a:endParaRPr lang="en-US" dirty="0"/>
          </a:p>
          <a:p>
            <a:r>
              <a:rPr lang="en-US" b="1" dirty="0"/>
              <a:t>WATCH OUT: </a:t>
            </a:r>
            <a:r>
              <a:rPr lang="en-US" dirty="0"/>
              <a:t>some pins are already occupied. On the NUCLEO-F303RE board for example pin PA2 and PA3 are already programmed to connect to USART_TX and USART_RX respectively.</a:t>
            </a:r>
          </a:p>
          <a:p>
            <a:r>
              <a:rPr lang="en-US" dirty="0"/>
              <a:t>In STM32CubeMX one can see which pins are already occupied.</a:t>
            </a:r>
          </a:p>
          <a:p>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13</a:t>
            </a:fld>
            <a:endParaRPr lang="en-GB"/>
          </a:p>
        </p:txBody>
      </p:sp>
    </p:spTree>
    <p:extLst>
      <p:ext uri="{BB962C8B-B14F-4D97-AF65-F5344CB8AC3E}">
        <p14:creationId xmlns:p14="http://schemas.microsoft.com/office/powerpoint/2010/main" val="3559933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14</a:t>
            </a:fld>
            <a:endParaRPr lang="en-GB"/>
          </a:p>
        </p:txBody>
      </p:sp>
    </p:spTree>
    <p:extLst>
      <p:ext uri="{BB962C8B-B14F-4D97-AF65-F5344CB8AC3E}">
        <p14:creationId xmlns:p14="http://schemas.microsoft.com/office/powerpoint/2010/main" val="812806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capture/compare interrupt of timer</a:t>
            </a:r>
            <a:r>
              <a:rPr lang="en-US" baseline="0" dirty="0"/>
              <a:t> 1 is enabled. This can be used to generate an interrupt when the timer reaches a specific value specified in one of the four capture/compare registers, specified by ‘*’ in the example code.</a:t>
            </a:r>
            <a:endParaRPr lang="en-US" dirty="0"/>
          </a:p>
          <a:p>
            <a:r>
              <a:rPr lang="en-US" b="1" dirty="0"/>
              <a:t>Notes:</a:t>
            </a:r>
          </a:p>
          <a:p>
            <a:pPr marL="171450" indent="-171450">
              <a:buFont typeface="Arial" panose="020B0604020202020204" pitchFamily="34" charset="0"/>
              <a:buChar char="•"/>
            </a:pPr>
            <a:r>
              <a:rPr lang="en-US" dirty="0"/>
              <a:t>This code example is for the capture/compare mode and </a:t>
            </a:r>
            <a:r>
              <a:rPr lang="en-US" b="1" dirty="0"/>
              <a:t>not </a:t>
            </a:r>
            <a:r>
              <a:rPr lang="en-GB" b="1" dirty="0"/>
              <a:t>for the </a:t>
            </a:r>
            <a:r>
              <a:rPr lang="en-GB" b="1" dirty="0" err="1"/>
              <a:t>upcounting</a:t>
            </a:r>
            <a:r>
              <a:rPr lang="en-GB" b="1" dirty="0"/>
              <a:t> mode with auto reload mode (</a:t>
            </a:r>
            <a:r>
              <a:rPr lang="en-GB" b="1" dirty="0" err="1"/>
              <a:t>timebase</a:t>
            </a:r>
            <a:r>
              <a:rPr lang="en-GB" b="1" dirty="0"/>
              <a:t>)</a:t>
            </a:r>
            <a:r>
              <a:rPr lang="en-US" dirty="0"/>
              <a:t>. It serves just as an example and is not complete.</a:t>
            </a:r>
          </a:p>
          <a:p>
            <a:pPr marL="171450" indent="-171450">
              <a:buFont typeface="Arial" panose="020B0604020202020204" pitchFamily="34" charset="0"/>
              <a:buChar char="•"/>
            </a:pPr>
            <a:r>
              <a:rPr lang="nb-NO" sz="1200" b="0" baseline="0" dirty="0">
                <a:latin typeface="+mn-lt"/>
                <a:ea typeface="Calibri" charset="0"/>
                <a:cs typeface="Calibri" charset="0"/>
              </a:rPr>
              <a:t>The </a:t>
            </a:r>
            <a:r>
              <a:rPr lang="nb-NO" sz="1200" b="0" baseline="0" dirty="0" err="1">
                <a:latin typeface="+mn-lt"/>
                <a:ea typeface="Calibri" charset="0"/>
                <a:cs typeface="Calibri" charset="0"/>
              </a:rPr>
              <a:t>interrupt</a:t>
            </a:r>
            <a:r>
              <a:rPr lang="nb-NO" sz="1200" b="0" baseline="0" dirty="0">
                <a:latin typeface="+mn-lt"/>
                <a:ea typeface="Calibri" charset="0"/>
                <a:cs typeface="Calibri" charset="0"/>
              </a:rPr>
              <a:t> </a:t>
            </a:r>
            <a:r>
              <a:rPr lang="nb-NO" sz="1200" baseline="0" dirty="0" err="1">
                <a:latin typeface="+mn-lt"/>
                <a:ea typeface="Calibri" charset="0"/>
                <a:cs typeface="Calibri" charset="0"/>
              </a:rPr>
              <a:t>flag</a:t>
            </a:r>
            <a:r>
              <a:rPr lang="nb-NO" sz="1200" baseline="0" dirty="0">
                <a:latin typeface="+mn-lt"/>
                <a:ea typeface="Calibri" charset="0"/>
                <a:cs typeface="Calibri" charset="0"/>
              </a:rPr>
              <a:t> in </a:t>
            </a:r>
            <a:r>
              <a:rPr lang="nb-NO" sz="1200" baseline="0" dirty="0" err="1">
                <a:latin typeface="+mn-lt"/>
                <a:ea typeface="Calibri" charset="0"/>
                <a:cs typeface="Calibri" charset="0"/>
              </a:rPr>
              <a:t>the</a:t>
            </a:r>
            <a:r>
              <a:rPr lang="nb-NO" sz="1200" baseline="0" dirty="0">
                <a:latin typeface="+mn-lt"/>
                <a:ea typeface="Calibri" charset="0"/>
                <a:cs typeface="Calibri" charset="0"/>
              </a:rPr>
              <a:t> </a:t>
            </a:r>
            <a:r>
              <a:rPr lang="nb-NO" sz="1200" baseline="0" dirty="0" err="1">
                <a:latin typeface="+mn-lt"/>
                <a:ea typeface="Calibri" charset="0"/>
                <a:cs typeface="Calibri" charset="0"/>
              </a:rPr>
              <a:t>TIMx_SR</a:t>
            </a:r>
            <a:r>
              <a:rPr lang="nb-NO" sz="1200" baseline="0" dirty="0">
                <a:latin typeface="+mn-lt"/>
                <a:ea typeface="Calibri" charset="0"/>
                <a:cs typeface="Calibri" charset="0"/>
              </a:rPr>
              <a:t> register is reset by </a:t>
            </a:r>
            <a:r>
              <a:rPr lang="nb-NO" sz="1200" baseline="0" dirty="0" err="1">
                <a:latin typeface="+mn-lt"/>
                <a:ea typeface="Calibri" charset="0"/>
                <a:cs typeface="Calibri" charset="0"/>
              </a:rPr>
              <a:t>writing</a:t>
            </a:r>
            <a:r>
              <a:rPr lang="nb-NO" sz="1200" baseline="0" dirty="0">
                <a:latin typeface="+mn-lt"/>
                <a:ea typeface="Calibri" charset="0"/>
                <a:cs typeface="Calibri" charset="0"/>
              </a:rPr>
              <a:t> a ‘0’ to </a:t>
            </a:r>
            <a:r>
              <a:rPr lang="nb-NO" sz="1200" baseline="0" dirty="0" err="1">
                <a:latin typeface="+mn-lt"/>
                <a:ea typeface="Calibri" charset="0"/>
                <a:cs typeface="Calibri" charset="0"/>
              </a:rPr>
              <a:t>the</a:t>
            </a:r>
            <a:r>
              <a:rPr lang="nb-NO" sz="1200" baseline="0" dirty="0">
                <a:latin typeface="+mn-lt"/>
                <a:ea typeface="Calibri" charset="0"/>
                <a:cs typeface="Calibri" charset="0"/>
              </a:rPr>
              <a:t> </a:t>
            </a:r>
            <a:r>
              <a:rPr lang="nb-NO" sz="1200" baseline="0" dirty="0" err="1">
                <a:latin typeface="+mn-lt"/>
                <a:ea typeface="Calibri" charset="0"/>
                <a:cs typeface="Calibri" charset="0"/>
              </a:rPr>
              <a:t>corresponding</a:t>
            </a:r>
            <a:r>
              <a:rPr lang="nb-NO" sz="1200" baseline="0" dirty="0">
                <a:latin typeface="+mn-lt"/>
                <a:ea typeface="Calibri" charset="0"/>
                <a:cs typeface="Calibri" charset="0"/>
              </a:rPr>
              <a:t> </a:t>
            </a:r>
            <a:r>
              <a:rPr lang="nb-NO" sz="1200" baseline="0" dirty="0" err="1">
                <a:latin typeface="+mn-lt"/>
                <a:ea typeface="Calibri" charset="0"/>
                <a:cs typeface="Calibri" charset="0"/>
              </a:rPr>
              <a:t>pending</a:t>
            </a:r>
            <a:r>
              <a:rPr lang="nb-NO" sz="1200" baseline="0" dirty="0">
                <a:latin typeface="+mn-lt"/>
                <a:ea typeface="Calibri" charset="0"/>
                <a:cs typeface="Calibri" charset="0"/>
              </a:rPr>
              <a:t> bit. In </a:t>
            </a:r>
            <a:r>
              <a:rPr lang="nb-NO" sz="1200" baseline="0" dirty="0" err="1">
                <a:latin typeface="+mn-lt"/>
                <a:ea typeface="Calibri" charset="0"/>
                <a:cs typeface="Calibri" charset="0"/>
              </a:rPr>
              <a:t>the</a:t>
            </a:r>
            <a:r>
              <a:rPr lang="nb-NO" sz="1200" baseline="0" dirty="0">
                <a:latin typeface="+mn-lt"/>
                <a:ea typeface="Calibri" charset="0"/>
                <a:cs typeface="Calibri" charset="0"/>
              </a:rPr>
              <a:t> </a:t>
            </a:r>
            <a:r>
              <a:rPr lang="nb-NO" sz="1200" baseline="0" dirty="0" err="1">
                <a:latin typeface="+mn-lt"/>
                <a:ea typeface="Calibri" charset="0"/>
                <a:cs typeface="Calibri" charset="0"/>
              </a:rPr>
              <a:t>reference</a:t>
            </a:r>
            <a:r>
              <a:rPr lang="nb-NO" sz="1200" baseline="0" dirty="0">
                <a:latin typeface="+mn-lt"/>
                <a:ea typeface="Calibri" charset="0"/>
                <a:cs typeface="Calibri" charset="0"/>
              </a:rPr>
              <a:t> manual </a:t>
            </a:r>
            <a:r>
              <a:rPr lang="nb-NO" sz="1200" baseline="0" dirty="0" err="1">
                <a:latin typeface="+mn-lt"/>
                <a:ea typeface="Calibri" charset="0"/>
                <a:cs typeface="Calibri" charset="0"/>
              </a:rPr>
              <a:t>this</a:t>
            </a:r>
            <a:r>
              <a:rPr lang="nb-NO" sz="1200" baseline="0" dirty="0">
                <a:latin typeface="+mn-lt"/>
                <a:ea typeface="Calibri" charset="0"/>
                <a:cs typeface="Calibri" charset="0"/>
              </a:rPr>
              <a:t> </a:t>
            </a:r>
            <a:r>
              <a:rPr lang="nb-NO" sz="1200" baseline="0" dirty="0" err="1">
                <a:latin typeface="+mn-lt"/>
                <a:ea typeface="Calibri" charset="0"/>
                <a:cs typeface="Calibri" charset="0"/>
              </a:rPr>
              <a:t>can</a:t>
            </a:r>
            <a:r>
              <a:rPr lang="nb-NO" sz="1200" baseline="0" dirty="0">
                <a:latin typeface="+mn-lt"/>
                <a:ea typeface="Calibri" charset="0"/>
                <a:cs typeface="Calibri" charset="0"/>
              </a:rPr>
              <a:t> be </a:t>
            </a:r>
            <a:r>
              <a:rPr lang="nb-NO" sz="1200" baseline="0" dirty="0" err="1">
                <a:latin typeface="+mn-lt"/>
                <a:ea typeface="Calibri" charset="0"/>
                <a:cs typeface="Calibri" charset="0"/>
              </a:rPr>
              <a:t>seen</a:t>
            </a:r>
            <a:r>
              <a:rPr lang="nb-NO" sz="1200" baseline="0" dirty="0">
                <a:latin typeface="+mn-lt"/>
                <a:ea typeface="Calibri" charset="0"/>
                <a:cs typeface="Calibri" charset="0"/>
              </a:rPr>
              <a:t> </a:t>
            </a:r>
            <a:r>
              <a:rPr lang="nb-NO" sz="1200" baseline="0" dirty="0" err="1">
                <a:latin typeface="+mn-lt"/>
                <a:ea typeface="Calibri" charset="0"/>
                <a:cs typeface="Calibri" charset="0"/>
              </a:rPr>
              <a:t>because</a:t>
            </a:r>
            <a:r>
              <a:rPr lang="nb-NO" sz="1200" baseline="0" dirty="0">
                <a:latin typeface="+mn-lt"/>
                <a:ea typeface="Calibri" charset="0"/>
                <a:cs typeface="Calibri" charset="0"/>
              </a:rPr>
              <a:t> it is a so-</a:t>
            </a:r>
            <a:r>
              <a:rPr lang="nb-NO" sz="1200" baseline="0" dirty="0" err="1">
                <a:latin typeface="+mn-lt"/>
                <a:ea typeface="Calibri" charset="0"/>
                <a:cs typeface="Calibri" charset="0"/>
              </a:rPr>
              <a:t>called</a:t>
            </a:r>
            <a:r>
              <a:rPr lang="nb-NO" sz="1200" baseline="0" dirty="0">
                <a:latin typeface="+mn-lt"/>
                <a:ea typeface="Calibri" charset="0"/>
                <a:cs typeface="Calibri" charset="0"/>
              </a:rPr>
              <a:t> rc-w0 bit: ‘</a:t>
            </a:r>
            <a:r>
              <a:rPr lang="en-US" sz="1200" kern="1200" dirty="0">
                <a:solidFill>
                  <a:schemeClr val="tx1"/>
                </a:solidFill>
                <a:effectLst/>
                <a:latin typeface="+mn-lt"/>
                <a:ea typeface="+mn-ea"/>
                <a:cs typeface="+mn-cs"/>
              </a:rPr>
              <a:t>Software can read as well as clear this bit by writing 0. Writing ‘1’ has no effect on the bit value.’</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Resetting an interrupt flag can be done using </a:t>
            </a:r>
            <a:r>
              <a:rPr lang="en-US" sz="1200" dirty="0">
                <a:latin typeface="Courier" charset="0"/>
                <a:ea typeface="Courier" charset="0"/>
                <a:cs typeface="Courier" charset="0"/>
              </a:rPr>
              <a:t>TIM*-&gt;SR = ~TIM_SR_CC*IF. Note that a bitwise AND operation is not needed </a:t>
            </a:r>
            <a:r>
              <a:rPr lang="en-US" sz="1200" kern="1200" baseline="0" dirty="0">
                <a:solidFill>
                  <a:schemeClr val="tx1"/>
                </a:solidFill>
                <a:effectLst/>
                <a:latin typeface="+mn-lt"/>
                <a:ea typeface="+mn-ea"/>
                <a:cs typeface="+mn-cs"/>
              </a:rPr>
              <a:t>as writing a ‘1’ for the other interrupt flags has no effect on the bit value.</a:t>
            </a:r>
            <a:endParaRPr lang="en-US" sz="1200" baseline="0" dirty="0">
              <a:latin typeface="+mn-lt"/>
              <a:ea typeface="Calibri" charset="0"/>
              <a:cs typeface="Calibri" charset="0"/>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15</a:t>
            </a:fld>
            <a:endParaRPr lang="en-GB"/>
          </a:p>
        </p:txBody>
      </p:sp>
    </p:spTree>
    <p:extLst>
      <p:ext uri="{BB962C8B-B14F-4D97-AF65-F5344CB8AC3E}">
        <p14:creationId xmlns:p14="http://schemas.microsoft.com/office/powerpoint/2010/main" val="161681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measure the frequency of a signal one can measure the number of rising edges during a time window, the so called ‘gate time’. To obtain enough precision the gate time has to be much larger than the period of the signal to measure.</a:t>
            </a:r>
          </a:p>
          <a:p>
            <a:r>
              <a:rPr lang="en-US" b="1" baseline="0" dirty="0"/>
              <a:t>Discuss in class:</a:t>
            </a:r>
          </a:p>
          <a:p>
            <a:pPr marL="171450" indent="-171450">
              <a:buFont typeface="Arial" charset="0"/>
              <a:buChar char="•"/>
            </a:pPr>
            <a:r>
              <a:rPr lang="en-US" baseline="0" dirty="0"/>
              <a:t>What kind of timer(s) configuration(s) discussed in this presentation you could use to measure the frequency of an externally applied signal?</a:t>
            </a:r>
          </a:p>
          <a:p>
            <a:pPr marL="171450" indent="-171450">
              <a:buFont typeface="Arial" charset="0"/>
              <a:buChar char="•"/>
            </a:pPr>
            <a:r>
              <a:rPr lang="en-US" baseline="0" dirty="0"/>
              <a:t>What is the influence of the gate time on the precision?</a:t>
            </a:r>
          </a:p>
          <a:p>
            <a:pPr marL="0" indent="0">
              <a:buFont typeface="Arial" charset="0"/>
              <a:buNone/>
            </a:pPr>
            <a:r>
              <a:rPr lang="en-US" baseline="0" dirty="0"/>
              <a:t>Note that there are multiple configurations possible with different precisions.</a:t>
            </a:r>
          </a:p>
          <a:p>
            <a:r>
              <a:rPr lang="en-US" baseline="0" dirty="0"/>
              <a:t>This discussion is input for the assignment of this module.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Important Note:</a:t>
            </a:r>
            <a:br>
              <a:rPr lang="en-US" baseline="0" dirty="0"/>
            </a:br>
            <a:r>
              <a:rPr lang="en-US" baseline="0" dirty="0"/>
              <a:t>In the assignment </a:t>
            </a:r>
            <a:r>
              <a:rPr lang="en-US" sz="1200" kern="1200" baseline="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ou will have to program your own timer(s), so do not make use of the System tick (</a:t>
            </a:r>
            <a:r>
              <a:rPr lang="en-US" sz="1200" kern="1200" dirty="0" err="1">
                <a:solidFill>
                  <a:schemeClr val="tx1"/>
                </a:solidFill>
                <a:effectLst/>
                <a:latin typeface="+mn-lt"/>
                <a:ea typeface="+mn-ea"/>
                <a:cs typeface="+mn-cs"/>
              </a:rPr>
              <a:t>SysTick</a:t>
            </a:r>
            <a:r>
              <a:rPr lang="en-US" sz="1200" kern="1200" dirty="0">
                <a:solidFill>
                  <a:schemeClr val="tx1"/>
                </a:solidFill>
                <a:effectLst/>
                <a:latin typeface="+mn-lt"/>
                <a:ea typeface="+mn-ea"/>
                <a:cs typeface="+mn-cs"/>
              </a:rPr>
              <a:t>) timer. This timer is only used to provide a system time tick of typically 1 </a:t>
            </a:r>
            <a:r>
              <a:rPr lang="en-US" sz="1200" kern="1200" dirty="0" err="1">
                <a:solidFill>
                  <a:schemeClr val="tx1"/>
                </a:solidFill>
                <a:effectLst/>
                <a:latin typeface="+mn-lt"/>
                <a:ea typeface="+mn-ea"/>
                <a:cs typeface="+mn-cs"/>
              </a:rPr>
              <a:t>ms.</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16</a:t>
            </a:fld>
            <a:endParaRPr lang="en-GB"/>
          </a:p>
        </p:txBody>
      </p:sp>
    </p:spTree>
    <p:extLst>
      <p:ext uri="{BB962C8B-B14F-4D97-AF65-F5344CB8AC3E}">
        <p14:creationId xmlns:p14="http://schemas.microsoft.com/office/powerpoint/2010/main" val="1633512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effectLst/>
              </a:rPr>
              <a:t>Discuss in Class:</a:t>
            </a:r>
          </a:p>
          <a:p>
            <a:pPr marL="171450" indent="-171450">
              <a:buFontTx/>
              <a:buChar char="-"/>
            </a:pPr>
            <a:r>
              <a:rPr lang="en-GB" dirty="0">
                <a:effectLst/>
              </a:rPr>
              <a:t>Why are the signal lines on the Analog Discovery 2 differential </a:t>
            </a:r>
            <a:r>
              <a:rPr lang="en-GB" sz="1200" b="0" i="0" kern="1200" dirty="0">
                <a:solidFill>
                  <a:schemeClr val="tx1"/>
                </a:solidFill>
                <a:effectLst/>
                <a:latin typeface="+mn-lt"/>
                <a:ea typeface="+mn-ea"/>
                <a:cs typeface="+mn-cs"/>
              </a:rPr>
              <a:t>(using equal but opposite voltages to ground on each of the two wires)</a:t>
            </a:r>
            <a:r>
              <a:rPr lang="en-GB" b="1" dirty="0">
                <a:effectLst/>
              </a:rPr>
              <a:t>?</a:t>
            </a:r>
          </a:p>
          <a:p>
            <a:pPr marL="171450" indent="-171450">
              <a:buFontTx/>
              <a:buChar char="-"/>
            </a:pPr>
            <a:r>
              <a:rPr lang="en-GB" dirty="0">
                <a:effectLst/>
              </a:rPr>
              <a:t>How would you connect the wires for measuring a signal from and for generating a signal to the STM32 board?</a:t>
            </a:r>
          </a:p>
          <a:p>
            <a:pPr marL="171450" indent="-171450">
              <a:buFontTx/>
              <a:buChar char="-"/>
            </a:pPr>
            <a:endParaRPr lang="en-GB" dirty="0">
              <a:effectLst/>
            </a:endParaRPr>
          </a:p>
          <a:p>
            <a:pPr marL="0" indent="0">
              <a:buFontTx/>
              <a:buNone/>
            </a:pPr>
            <a:r>
              <a:rPr lang="en-GB" dirty="0">
                <a:effectLst/>
              </a:rPr>
              <a:t>From</a:t>
            </a:r>
            <a:r>
              <a:rPr lang="en-GB" baseline="0" dirty="0">
                <a:effectLst/>
              </a:rPr>
              <a:t> https://</a:t>
            </a:r>
            <a:r>
              <a:rPr lang="en-GB" baseline="0" dirty="0" err="1">
                <a:effectLst/>
              </a:rPr>
              <a:t>reference.digilentinc.com</a:t>
            </a:r>
            <a:r>
              <a:rPr lang="en-GB" baseline="0" dirty="0">
                <a:effectLst/>
              </a:rPr>
              <a:t>/learn/instrumentation/tutorials/ad2-oscilloscope/start:</a:t>
            </a:r>
          </a:p>
          <a:p>
            <a:pPr marL="0" indent="0">
              <a:buFontTx/>
              <a:buNone/>
            </a:pPr>
            <a:r>
              <a:rPr lang="en-GB" sz="1200" b="0" i="1" kern="1200" dirty="0">
                <a:solidFill>
                  <a:schemeClr val="tx1"/>
                </a:solidFill>
                <a:effectLst/>
                <a:latin typeface="+mn-lt"/>
                <a:ea typeface="+mn-ea"/>
                <a:cs typeface="+mn-cs"/>
              </a:rPr>
              <a:t>Because the oscilloscope channels on the Analog Discovery 2 are fully differential, meaning that they can measure differences in potential between the “1+” and “1-” pins with no need for a </a:t>
            </a:r>
            <a:r>
              <a:rPr lang="en-GB" i="1" dirty="0"/>
              <a:t>GND </a:t>
            </a:r>
            <a:r>
              <a:rPr lang="en-GB" sz="1200" b="0" i="1" kern="1200" dirty="0">
                <a:solidFill>
                  <a:schemeClr val="tx1"/>
                </a:solidFill>
                <a:effectLst/>
                <a:latin typeface="+mn-lt"/>
                <a:ea typeface="+mn-ea"/>
                <a:cs typeface="+mn-cs"/>
              </a:rPr>
              <a:t>reference, there is no need to connect a </a:t>
            </a:r>
            <a:r>
              <a:rPr lang="en-GB" i="1" dirty="0"/>
              <a:t>GND</a:t>
            </a:r>
            <a:r>
              <a:rPr lang="en-GB" sz="1200" b="0" i="1" kern="1200" dirty="0">
                <a:solidFill>
                  <a:schemeClr val="tx1"/>
                </a:solidFill>
                <a:effectLst/>
                <a:latin typeface="+mn-lt"/>
                <a:ea typeface="+mn-ea"/>
                <a:cs typeface="+mn-cs"/>
              </a:rPr>
              <a:t> wire from the Analog Discovery 2, though you may if you wish.</a:t>
            </a:r>
          </a:p>
          <a:p>
            <a:pPr marL="0" indent="0">
              <a:buFontTx/>
              <a:buNone/>
            </a:pPr>
            <a:endParaRPr lang="en-GB" sz="1200" b="0" i="1" kern="1200" dirty="0">
              <a:solidFill>
                <a:schemeClr val="tx1"/>
              </a:solidFill>
              <a:effectLst/>
              <a:latin typeface="+mn-lt"/>
              <a:ea typeface="+mn-ea"/>
              <a:cs typeface="+mn-cs"/>
            </a:endParaRPr>
          </a:p>
          <a:p>
            <a:r>
              <a:rPr lang="en-US" dirty="0"/>
              <a:t>Text from the assignment:</a:t>
            </a:r>
          </a:p>
          <a:p>
            <a:r>
              <a:rPr lang="en-US" sz="1200" b="1" kern="1200" dirty="0">
                <a:solidFill>
                  <a:schemeClr val="tx1"/>
                </a:solidFill>
                <a:effectLst/>
                <a:latin typeface="+mn-lt"/>
                <a:ea typeface="+mn-ea"/>
                <a:cs typeface="+mn-cs"/>
              </a:rPr>
              <a:t>Important Note:</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The Analog Discovery 2 uses differential signals. This means a generated waveform will typically be symmetrical around the 0 V. On the other hand the STM32 boards have 3.3 V I/O pins, accepting only voltages between 0 and 3.3 V.</a:t>
            </a:r>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Please make sure that the generated waveform is between  0 </a:t>
            </a:r>
            <a:r>
              <a:rPr lang="en-US" sz="1200" b="1" kern="1200">
                <a:solidFill>
                  <a:schemeClr val="tx1"/>
                </a:solidFill>
                <a:effectLst/>
                <a:latin typeface="+mn-lt"/>
                <a:ea typeface="+mn-ea"/>
                <a:cs typeface="+mn-cs"/>
              </a:rPr>
              <a:t>and 3.3 V</a:t>
            </a:r>
            <a:r>
              <a:rPr lang="en-US" sz="1200" b="1" kern="1200" dirty="0">
                <a:solidFill>
                  <a:schemeClr val="tx1"/>
                </a:solidFill>
                <a:effectLst/>
                <a:latin typeface="+mn-lt"/>
                <a:ea typeface="+mn-ea"/>
                <a:cs typeface="+mn-cs"/>
              </a:rPr>
              <a:t>.  For the Analog Discovery 2 you can accomplish this by setting both wave generator amplitude and offset to 1.5 V.</a:t>
            </a:r>
            <a:br>
              <a:rPr lang="en-GB"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Neglecting this can ruin the board!</a:t>
            </a:r>
            <a:r>
              <a:rPr lang="en-GB" dirty="0">
                <a:effectLst/>
              </a:rPr>
              <a:t> </a:t>
            </a:r>
            <a:endParaRPr lang="en-GB" i="1" dirty="0">
              <a:effectLst/>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17</a:t>
            </a:fld>
            <a:endParaRPr lang="en-GB"/>
          </a:p>
        </p:txBody>
      </p:sp>
    </p:spTree>
    <p:extLst>
      <p:ext uri="{BB962C8B-B14F-4D97-AF65-F5344CB8AC3E}">
        <p14:creationId xmlns:p14="http://schemas.microsoft.com/office/powerpoint/2010/main" val="122809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18</a:t>
            </a:fld>
            <a:endParaRPr lang="en-GB"/>
          </a:p>
        </p:txBody>
      </p:sp>
    </p:spTree>
    <p:extLst>
      <p:ext uri="{BB962C8B-B14F-4D97-AF65-F5344CB8AC3E}">
        <p14:creationId xmlns:p14="http://schemas.microsoft.com/office/powerpoint/2010/main" val="1484765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D8E1DE7-D1F6-4904-B540-85F14A16F10E}" type="slidenum">
              <a:rPr lang="en-GB" smtClean="0"/>
              <a:t>4</a:t>
            </a:fld>
            <a:endParaRPr lang="en-GB"/>
          </a:p>
        </p:txBody>
      </p:sp>
    </p:spTree>
    <p:extLst>
      <p:ext uri="{BB962C8B-B14F-4D97-AF65-F5344CB8AC3E}">
        <p14:creationId xmlns:p14="http://schemas.microsoft.com/office/powerpoint/2010/main" val="135164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STM32 timers are very versatile</a:t>
            </a:r>
            <a:r>
              <a:rPr lang="en-US" b="0" baseline="0" dirty="0"/>
              <a:t> and provide multiple operation modes to off-load the CPU from repetitive and time critical tasks.</a:t>
            </a:r>
            <a:endParaRPr lang="en-US" b="0" dirty="0"/>
          </a:p>
          <a:p>
            <a:r>
              <a:rPr lang="en-US" b="1" dirty="0"/>
              <a:t>Upper half of the picture:</a:t>
            </a:r>
          </a:p>
          <a:p>
            <a:r>
              <a:rPr lang="en-US" dirty="0"/>
              <a:t>Central to the timer structure is the</a:t>
            </a:r>
            <a:r>
              <a:rPr lang="en-US" baseline="0" dirty="0"/>
              <a:t> 16 or 32 bit </a:t>
            </a:r>
            <a:r>
              <a:rPr lang="en-US" dirty="0"/>
              <a:t>counter. This counter counts</a:t>
            </a:r>
            <a:r>
              <a:rPr lang="en-US" baseline="0" dirty="0"/>
              <a:t> a clock signal. This can be the internal clock, a clock coming from another timer (</a:t>
            </a:r>
            <a:r>
              <a:rPr lang="en-US" baseline="0" dirty="0" err="1"/>
              <a:t>ITRx</a:t>
            </a:r>
            <a:r>
              <a:rPr lang="en-US" baseline="0" dirty="0"/>
              <a:t>) or an external clock (ETR). The clock signal is first going through a </a:t>
            </a:r>
            <a:r>
              <a:rPr lang="en-US" baseline="0" dirty="0" err="1"/>
              <a:t>prescaler</a:t>
            </a:r>
            <a:r>
              <a:rPr lang="en-US" baseline="0" dirty="0"/>
              <a:t> before it is fed to the counter.</a:t>
            </a:r>
          </a:p>
          <a:p>
            <a:r>
              <a:rPr lang="en-US" b="1" baseline="0" dirty="0"/>
              <a:t>Lower half of the picture:</a:t>
            </a:r>
          </a:p>
          <a:p>
            <a:r>
              <a:rPr lang="en-US" baseline="0" dirty="0"/>
              <a:t>There are four capture/compare registers.</a:t>
            </a:r>
            <a:br>
              <a:rPr lang="en-US" baseline="0" dirty="0"/>
            </a:br>
            <a:r>
              <a:rPr lang="en-US" baseline="0" dirty="0"/>
              <a:t>The counter value can be compared with register values and on a match an output signal can be set and an interrupt can be generated. There are four ‘channels’, each has a comparator. This means there are also 4 output channels, TIMx_CH1</a:t>
            </a:r>
            <a:r>
              <a:rPr lang="mr-IN" baseline="0" dirty="0"/>
              <a:t>…</a:t>
            </a:r>
            <a:r>
              <a:rPr lang="nl-NL" baseline="0" dirty="0"/>
              <a:t>TIMx_CH4. </a:t>
            </a:r>
            <a:r>
              <a:rPr lang="nl-NL" baseline="0" dirty="0" err="1"/>
              <a:t>This</a:t>
            </a:r>
            <a:r>
              <a:rPr lang="nl-NL" baseline="0" dirty="0"/>
              <a:t> </a:t>
            </a:r>
            <a:r>
              <a:rPr lang="nl-NL" baseline="0" dirty="0" err="1"/>
              <a:t>can</a:t>
            </a:r>
            <a:r>
              <a:rPr lang="nl-NL" baseline="0" dirty="0"/>
              <a:t> </a:t>
            </a:r>
            <a:r>
              <a:rPr lang="nl-NL" baseline="0" dirty="0" err="1"/>
              <a:t>be</a:t>
            </a:r>
            <a:r>
              <a:rPr lang="nl-NL" baseline="0" dirty="0"/>
              <a:t> </a:t>
            </a:r>
            <a:r>
              <a:rPr lang="nl-NL" baseline="0" dirty="0" err="1"/>
              <a:t>used</a:t>
            </a:r>
            <a:r>
              <a:rPr lang="nl-NL" baseline="0" dirty="0"/>
              <a:t> </a:t>
            </a:r>
            <a:r>
              <a:rPr lang="nl-NL" baseline="0" dirty="0" err="1"/>
              <a:t>for</a:t>
            </a:r>
            <a:r>
              <a:rPr lang="nl-NL" baseline="0" dirty="0"/>
              <a:t> </a:t>
            </a:r>
            <a:r>
              <a:rPr lang="nl-NL" baseline="0" dirty="0" err="1"/>
              <a:t>example</a:t>
            </a:r>
            <a:r>
              <a:rPr lang="nl-NL" baseline="0" dirty="0"/>
              <a:t> </a:t>
            </a:r>
            <a:r>
              <a:rPr lang="nl-NL" baseline="0" dirty="0" err="1"/>
              <a:t>to</a:t>
            </a:r>
            <a:r>
              <a:rPr lang="nl-NL" baseline="0" dirty="0"/>
              <a:t> </a:t>
            </a:r>
            <a:r>
              <a:rPr lang="nl-NL" baseline="0" dirty="0" err="1"/>
              <a:t>generate</a:t>
            </a:r>
            <a:r>
              <a:rPr lang="nl-NL" baseline="0" dirty="0"/>
              <a:t> PWM output.</a:t>
            </a:r>
            <a:endParaRPr lang="en-US" baseline="0" dirty="0"/>
          </a:p>
          <a:p>
            <a:r>
              <a:rPr lang="en-US" baseline="0" dirty="0"/>
              <a:t>In addition there are also 4 input channels with edge detection which can trigger actions like capturing the counter value. This can be used for example to measure the duration of a pulse or measure </a:t>
            </a:r>
            <a:r>
              <a:rPr lang="en-US" baseline="0"/>
              <a:t>PWM input.</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D8E1DE7-D1F6-4904-B540-85F14A16F10E}" type="slidenum">
              <a:rPr lang="en-GB" smtClean="0"/>
              <a:t>5</a:t>
            </a:fld>
            <a:endParaRPr lang="en-GB"/>
          </a:p>
        </p:txBody>
      </p:sp>
    </p:spTree>
    <p:extLst>
      <p:ext uri="{BB962C8B-B14F-4D97-AF65-F5344CB8AC3E}">
        <p14:creationId xmlns:p14="http://schemas.microsoft.com/office/powerpoint/2010/main" val="172796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presentation is based on the General-purpose timers TIM2/TIM3/TIM4. Other timers can behave differently.</a:t>
            </a:r>
          </a:p>
          <a:p>
            <a:r>
              <a:rPr lang="en-US" baseline="0" dirty="0"/>
              <a:t>For example Advanced-control TIM1 and also TIM15/TIM16/TIM17 contain a break circuit for output protection. This means additional code is needed to enable the capture compare output:</a:t>
            </a:r>
          </a:p>
          <a:p>
            <a:r>
              <a:rPr lang="en-US" baseline="0" dirty="0" err="1"/>
              <a:t>TIMx</a:t>
            </a:r>
            <a:r>
              <a:rPr lang="en-US" baseline="0" dirty="0"/>
              <a:t>-&gt;BDTR |= TIM_BDTR_MOE;   // Main output enable. Otherwise output OC1 will remain low.</a:t>
            </a:r>
          </a:p>
          <a:p>
            <a:endParaRPr lang="en-US" baseline="0" dirty="0"/>
          </a:p>
          <a:p>
            <a:r>
              <a:rPr lang="en-US" baseline="0" dirty="0"/>
              <a:t>Next to the timers shown the STM32F303xD/E also contains two watchdog timers and one </a:t>
            </a:r>
            <a:r>
              <a:rPr lang="en-US" baseline="0" dirty="0" err="1"/>
              <a:t>SysTick</a:t>
            </a:r>
            <a:r>
              <a:rPr lang="en-US" baseline="0" dirty="0"/>
              <a:t> timer.</a:t>
            </a:r>
          </a:p>
          <a:p>
            <a:r>
              <a:rPr lang="en-US" baseline="0" dirty="0"/>
              <a:t>The </a:t>
            </a:r>
            <a:r>
              <a:rPr lang="en-US" baseline="0" dirty="0" err="1"/>
              <a:t>SysTick</a:t>
            </a:r>
            <a:r>
              <a:rPr lang="en-US" baseline="0" dirty="0"/>
              <a:t> timer is a 24-bit down counter and is dedicated for real time operating systems. This is the reason that when </a:t>
            </a:r>
            <a:r>
              <a:rPr lang="en-US" baseline="0" dirty="0" err="1"/>
              <a:t>FreeRTOS</a:t>
            </a:r>
            <a:r>
              <a:rPr lang="en-US" baseline="0" dirty="0"/>
              <a:t> is included, the HAL </a:t>
            </a:r>
            <a:r>
              <a:rPr lang="en-US" baseline="0" dirty="0" err="1"/>
              <a:t>timebase</a:t>
            </a:r>
            <a:r>
              <a:rPr lang="en-US" baseline="0" dirty="0"/>
              <a:t> should be set to a different timer so it does not interfere with </a:t>
            </a:r>
            <a:r>
              <a:rPr lang="en-US" baseline="0" dirty="0" err="1"/>
              <a:t>FreeRTOS</a:t>
            </a:r>
            <a:r>
              <a:rPr lang="en-US" baseline="0" dirty="0"/>
              <a:t>.</a:t>
            </a:r>
          </a:p>
        </p:txBody>
      </p:sp>
      <p:sp>
        <p:nvSpPr>
          <p:cNvPr id="4" name="Slide Number Placeholder 3"/>
          <p:cNvSpPr>
            <a:spLocks noGrp="1"/>
          </p:cNvSpPr>
          <p:nvPr>
            <p:ph type="sldNum" sz="quarter" idx="10"/>
          </p:nvPr>
        </p:nvSpPr>
        <p:spPr/>
        <p:txBody>
          <a:bodyPr/>
          <a:lstStyle/>
          <a:p>
            <a:fld id="{5D8E1DE7-D1F6-4904-B540-85F14A16F10E}" type="slidenum">
              <a:rPr lang="en-GB" smtClean="0"/>
              <a:t>6</a:t>
            </a:fld>
            <a:endParaRPr lang="en-GB"/>
          </a:p>
        </p:txBody>
      </p:sp>
    </p:spTree>
    <p:extLst>
      <p:ext uri="{BB962C8B-B14F-4D97-AF65-F5344CB8AC3E}">
        <p14:creationId xmlns:p14="http://schemas.microsoft.com/office/powerpoint/2010/main" val="391389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To enable the timer clock one can set the appropriate bit in </a:t>
            </a:r>
            <a:r>
              <a:rPr lang="en-US" sz="1200" b="0" kern="1200" dirty="0">
                <a:solidFill>
                  <a:schemeClr val="tx1"/>
                </a:solidFill>
                <a:effectLst/>
                <a:latin typeface="+mn-lt"/>
                <a:ea typeface="+mn-ea"/>
                <a:cs typeface="+mn-cs"/>
              </a:rPr>
              <a:t>RCC_APB1ENR or RCC_APB2ENR. Note that TIM2/TIM3/TIM4 are in RCC_APB1ENR. In code this register can be accessed with RCC-&gt;APB1ENR.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Because we use the Update interrupt in this mode, be sure in the timer interrupt handler to reset the Update interrupt flag UIF, located in </a:t>
            </a:r>
            <a:r>
              <a:rPr lang="en-US" sz="1200" b="0" kern="1200" baseline="0" dirty="0" err="1">
                <a:solidFill>
                  <a:schemeClr val="tx1"/>
                </a:solidFill>
                <a:effectLst/>
                <a:latin typeface="+mn-lt"/>
                <a:ea typeface="+mn-ea"/>
                <a:cs typeface="+mn-cs"/>
              </a:rPr>
              <a:t>TIMx_SR</a:t>
            </a:r>
            <a:r>
              <a:rPr lang="en-US" sz="1200" b="0" kern="1200" baseline="0" dirty="0">
                <a:solidFill>
                  <a:schemeClr val="tx1"/>
                </a:solidFill>
                <a:effectLst/>
                <a:latin typeface="+mn-lt"/>
                <a:ea typeface="+mn-ea"/>
                <a:cs typeface="+mn-cs"/>
              </a:rPr>
              <a:t>. Otherwise the interrupt will occur again!</a:t>
            </a:r>
          </a:p>
          <a:p>
            <a:pPr marL="171450" indent="-171450">
              <a:buFont typeface="Arial" panose="020B0604020202020204" pitchFamily="34" charset="0"/>
              <a:buChar char="•"/>
            </a:pPr>
            <a:r>
              <a:rPr lang="nb-NO" sz="1200" b="0" baseline="0" dirty="0">
                <a:latin typeface="+mn-lt"/>
                <a:ea typeface="Calibri" charset="0"/>
                <a:cs typeface="Calibri" charset="0"/>
              </a:rPr>
              <a:t>The interrupt </a:t>
            </a:r>
            <a:r>
              <a:rPr lang="nb-NO" sz="1200" baseline="0" dirty="0">
                <a:latin typeface="+mn-lt"/>
                <a:ea typeface="Calibri" charset="0"/>
                <a:cs typeface="Calibri" charset="0"/>
              </a:rPr>
              <a:t>flag in the TIMx_SR register is reset by writing a ‘0’ to the corresponding pending bit. In the reference manual this can be seen because it is a so-called rc-w0 bit: ‘</a:t>
            </a:r>
            <a:r>
              <a:rPr lang="en-US" sz="1200" kern="1200" dirty="0">
                <a:solidFill>
                  <a:schemeClr val="tx1"/>
                </a:solidFill>
                <a:effectLst/>
                <a:latin typeface="+mn-lt"/>
                <a:ea typeface="+mn-ea"/>
                <a:cs typeface="+mn-cs"/>
              </a:rPr>
              <a:t>Software can read as well as clear this bit by writing ‘0’. Writing ‘1’ has no effect on the bit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Resetting the interrupt flag in this case can be done using </a:t>
            </a:r>
            <a:r>
              <a:rPr lang="en-US" sz="1200" dirty="0" err="1">
                <a:latin typeface="Courier" charset="0"/>
                <a:ea typeface="Courier" charset="0"/>
                <a:cs typeface="Courier" charset="0"/>
              </a:rPr>
              <a:t>TIMx</a:t>
            </a:r>
            <a:r>
              <a:rPr lang="en-US" sz="1200" dirty="0">
                <a:latin typeface="Courier" charset="0"/>
                <a:ea typeface="Courier" charset="0"/>
                <a:cs typeface="Courier" charset="0"/>
              </a:rPr>
              <a:t>-&gt;SR = ~</a:t>
            </a:r>
            <a:r>
              <a:rPr lang="en-US" sz="1200" b="0" kern="1200" dirty="0">
                <a:solidFill>
                  <a:schemeClr val="tx1"/>
                </a:solidFill>
                <a:effectLst/>
                <a:latin typeface="+mn-lt"/>
                <a:ea typeface="+mn-ea"/>
                <a:cs typeface="+mn-cs"/>
              </a:rPr>
              <a:t>TIM_SR_UIF. </a:t>
            </a:r>
            <a:r>
              <a:rPr lang="en-US" sz="1200" dirty="0">
                <a:latin typeface="Courier" charset="0"/>
                <a:ea typeface="Courier" charset="0"/>
                <a:cs typeface="Courier" charset="0"/>
              </a:rPr>
              <a:t>Note that a bitwise AND operation is not needed </a:t>
            </a:r>
            <a:r>
              <a:rPr lang="en-US" sz="1200" kern="1200" baseline="0" dirty="0">
                <a:solidFill>
                  <a:schemeClr val="tx1"/>
                </a:solidFill>
                <a:effectLst/>
                <a:latin typeface="+mn-lt"/>
                <a:ea typeface="+mn-ea"/>
                <a:cs typeface="+mn-cs"/>
              </a:rPr>
              <a:t>as writing a ‘1’ for the other interrupt flags has no effect on the bit value.</a:t>
            </a:r>
            <a:endParaRPr lang="en-US" sz="1200" baseline="0" dirty="0">
              <a:latin typeface="+mn-lt"/>
              <a:ea typeface="Calibri" charset="0"/>
              <a:cs typeface="Calibri" charset="0"/>
            </a:endParaRPr>
          </a:p>
          <a:p>
            <a:pPr marL="171450" indent="-171450">
              <a:buFont typeface="Arial" panose="020B0604020202020204" pitchFamily="34" charset="0"/>
              <a:buChar char="•"/>
            </a:pPr>
            <a:r>
              <a:rPr lang="en-US" baseline="0" dirty="0"/>
              <a:t>The following is hard to extract from the data sheet and is only needed if you have trouble with the first timer interrupt occurring too soon. In most cases you can forget about this.</a:t>
            </a:r>
            <a:br>
              <a:rPr lang="en-US" baseline="0" dirty="0"/>
            </a:br>
            <a:r>
              <a:rPr lang="en-US" baseline="0" dirty="0"/>
              <a:t>It may happen that right after enabling the counter the timer interrupt handler is called. </a:t>
            </a:r>
            <a:r>
              <a:rPr lang="en-US" sz="1200" b="0" kern="1200" dirty="0">
                <a:solidFill>
                  <a:schemeClr val="tx1"/>
                </a:solidFill>
                <a:effectLst/>
                <a:latin typeface="+mn-lt"/>
                <a:ea typeface="+mn-ea"/>
                <a:cs typeface="+mn-cs"/>
              </a:rPr>
              <a:t>This happens because normally the new </a:t>
            </a:r>
            <a:r>
              <a:rPr lang="en-US" sz="1200" b="0" kern="1200" dirty="0" err="1">
                <a:solidFill>
                  <a:schemeClr val="tx1"/>
                </a:solidFill>
                <a:effectLst/>
                <a:latin typeface="+mn-lt"/>
                <a:ea typeface="+mn-ea"/>
                <a:cs typeface="+mn-cs"/>
              </a:rPr>
              <a:t>prescaler</a:t>
            </a:r>
            <a:r>
              <a:rPr lang="en-US" sz="1200" b="0" kern="1200" dirty="0">
                <a:solidFill>
                  <a:schemeClr val="tx1"/>
                </a:solidFill>
                <a:effectLst/>
                <a:latin typeface="+mn-lt"/>
                <a:ea typeface="+mn-ea"/>
                <a:cs typeface="+mn-cs"/>
              </a:rPr>
              <a:t> value is loaded only after an update event which occurs after the first interrupt. So until then the default </a:t>
            </a:r>
            <a:r>
              <a:rPr lang="en-US" sz="1200" b="0" kern="1200" dirty="0" err="1">
                <a:solidFill>
                  <a:schemeClr val="tx1"/>
                </a:solidFill>
                <a:effectLst/>
                <a:latin typeface="+mn-lt"/>
                <a:ea typeface="+mn-ea"/>
                <a:cs typeface="+mn-cs"/>
              </a:rPr>
              <a:t>prescaler</a:t>
            </a:r>
            <a:r>
              <a:rPr lang="en-US" sz="1200" b="0" kern="1200" dirty="0">
                <a:solidFill>
                  <a:schemeClr val="tx1"/>
                </a:solidFill>
                <a:effectLst/>
                <a:latin typeface="+mn-lt"/>
                <a:ea typeface="+mn-ea"/>
                <a:cs typeface="+mn-cs"/>
              </a:rPr>
              <a:t> value is used which is 0 (which means effectively a </a:t>
            </a:r>
            <a:r>
              <a:rPr lang="en-US" sz="1200" b="0" kern="1200" dirty="0" err="1">
                <a:solidFill>
                  <a:schemeClr val="tx1"/>
                </a:solidFill>
                <a:effectLst/>
                <a:latin typeface="+mn-lt"/>
                <a:ea typeface="+mn-ea"/>
                <a:cs typeface="+mn-cs"/>
              </a:rPr>
              <a:t>prescaler</a:t>
            </a:r>
            <a:r>
              <a:rPr lang="en-US" sz="1200" b="0" kern="1200" dirty="0">
                <a:solidFill>
                  <a:schemeClr val="tx1"/>
                </a:solidFill>
                <a:effectLst/>
                <a:latin typeface="+mn-lt"/>
                <a:ea typeface="+mn-ea"/>
                <a:cs typeface="+mn-cs"/>
              </a:rPr>
              <a:t> of 1). This will cause the first interrupt to occur too soon. </a:t>
            </a:r>
            <a:r>
              <a:rPr lang="en-US" baseline="0" dirty="0"/>
              <a:t>It can be prevented by adding the two lines of code below right after setting the </a:t>
            </a:r>
            <a:r>
              <a:rPr lang="en-US" baseline="0" dirty="0" err="1"/>
              <a:t>prescaler</a:t>
            </a:r>
            <a:r>
              <a:rPr lang="en-US" baseline="0" dirty="0"/>
              <a:t> register. </a:t>
            </a:r>
            <a:r>
              <a:rPr lang="en-US" sz="1200" b="0" kern="1200" dirty="0">
                <a:solidFill>
                  <a:schemeClr val="tx1"/>
                </a:solidFill>
                <a:effectLst/>
                <a:latin typeface="+mn-lt"/>
                <a:ea typeface="+mn-ea"/>
                <a:cs typeface="+mn-cs"/>
              </a:rPr>
              <a:t>This is hard to extract from the data sheet and we do not expect this from students.</a:t>
            </a:r>
            <a:br>
              <a:rPr lang="en-US" sz="1200" b="0" kern="1200" baseline="0" dirty="0">
                <a:solidFill>
                  <a:schemeClr val="tx1"/>
                </a:solidFill>
                <a:effectLst/>
                <a:latin typeface="+mn-lt"/>
                <a:ea typeface="+mn-ea"/>
                <a:cs typeface="+mn-cs"/>
              </a:rPr>
            </a:br>
            <a:r>
              <a:rPr lang="en-US" sz="1200" b="0" kern="1200" dirty="0">
                <a:solidFill>
                  <a:schemeClr val="tx1"/>
                </a:solidFill>
                <a:effectLst/>
                <a:latin typeface="+mn-lt"/>
                <a:ea typeface="+mn-ea"/>
                <a:cs typeface="+mn-cs"/>
              </a:rPr>
              <a:t>TIM2-&gt;EGR |= TIM_EGR_UG; // Set the UG (Update Event Generator) bit which forces the new </a:t>
            </a:r>
            <a:r>
              <a:rPr lang="en-US" sz="1200" b="0" kern="1200" dirty="0" err="1">
                <a:solidFill>
                  <a:schemeClr val="tx1"/>
                </a:solidFill>
                <a:effectLst/>
                <a:latin typeface="+mn-lt"/>
                <a:ea typeface="+mn-ea"/>
                <a:cs typeface="+mn-cs"/>
              </a:rPr>
              <a:t>prescaler</a:t>
            </a:r>
            <a:r>
              <a:rPr lang="en-US" sz="1200" b="0" kern="1200" dirty="0">
                <a:solidFill>
                  <a:schemeClr val="tx1"/>
                </a:solidFill>
                <a:effectLst/>
                <a:latin typeface="+mn-lt"/>
                <a:ea typeface="+mn-ea"/>
                <a:cs typeface="+mn-cs"/>
              </a:rPr>
              <a:t> value to be loaded.</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TIM2-&gt;SR = ~TIM_SR_UIF; // Reset the Update Interrupt flag to prevent the IRQ handler to be called after enabling the counter.</a:t>
            </a:r>
          </a:p>
          <a:p>
            <a:endParaRPr lang="en-US" baseline="0" dirty="0"/>
          </a:p>
        </p:txBody>
      </p:sp>
      <p:sp>
        <p:nvSpPr>
          <p:cNvPr id="4" name="Slide Number Placeholder 3"/>
          <p:cNvSpPr>
            <a:spLocks noGrp="1"/>
          </p:cNvSpPr>
          <p:nvPr>
            <p:ph type="sldNum" sz="quarter" idx="10"/>
          </p:nvPr>
        </p:nvSpPr>
        <p:spPr/>
        <p:txBody>
          <a:bodyPr/>
          <a:lstStyle/>
          <a:p>
            <a:fld id="{5D8E1DE7-D1F6-4904-B540-85F14A16F10E}" type="slidenum">
              <a:rPr lang="en-GB" smtClean="0"/>
              <a:t>7</a:t>
            </a:fld>
            <a:endParaRPr lang="en-GB"/>
          </a:p>
        </p:txBody>
      </p:sp>
    </p:spTree>
    <p:extLst>
      <p:ext uri="{BB962C8B-B14F-4D97-AF65-F5344CB8AC3E}">
        <p14:creationId xmlns:p14="http://schemas.microsoft.com/office/powerpoint/2010/main" val="1809908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D8E1DE7-D1F6-4904-B540-85F14A16F10E}" type="slidenum">
              <a:rPr lang="en-GB" smtClean="0"/>
              <a:t>8</a:t>
            </a:fld>
            <a:endParaRPr lang="en-GB"/>
          </a:p>
        </p:txBody>
      </p:sp>
    </p:spTree>
    <p:extLst>
      <p:ext uri="{BB962C8B-B14F-4D97-AF65-F5344CB8AC3E}">
        <p14:creationId xmlns:p14="http://schemas.microsoft.com/office/powerpoint/2010/main" val="99542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 notes:</a:t>
            </a:r>
          </a:p>
          <a:p>
            <a:pPr marL="171450" indent="-171450">
              <a:buFont typeface="Arial" panose="020B0604020202020204" pitchFamily="34" charset="0"/>
              <a:buChar char="•"/>
            </a:pPr>
            <a:r>
              <a:rPr lang="en-US" baseline="0" dirty="0"/>
              <a:t>PWM mode 2 will have the inverted output with respect to PMW mode 1.</a:t>
            </a:r>
          </a:p>
          <a:p>
            <a:pPr marL="171450" indent="-171450">
              <a:buFont typeface="Arial" panose="020B0604020202020204" pitchFamily="34" charset="0"/>
              <a:buChar char="•"/>
            </a:pPr>
            <a:r>
              <a:rPr lang="en-US" baseline="0" dirty="0"/>
              <a:t>If desired it is possible to have an Capture compare interrupt at the moment the counter reaches CCR1 by enabling the CC1IE flag in the </a:t>
            </a:r>
            <a:r>
              <a:rPr lang="en-US" baseline="0" dirty="0" err="1"/>
              <a:t>TIMx_DIER</a:t>
            </a:r>
            <a:r>
              <a:rPr lang="en-US" baseline="0" dirty="0"/>
              <a:t> register. PWM mode 1 does not have to be set if only the interrupt is required and not the channel output.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When a Capture compare interrupt is used, </a:t>
            </a:r>
            <a:r>
              <a:rPr lang="en-US" sz="1200" b="0" kern="1200" baseline="0" dirty="0">
                <a:solidFill>
                  <a:schemeClr val="tx1"/>
                </a:solidFill>
                <a:effectLst/>
                <a:latin typeface="+mn-lt"/>
                <a:ea typeface="+mn-ea"/>
                <a:cs typeface="+mn-cs"/>
              </a:rPr>
              <a:t>be sure in the timer interrupt handler to reset the Capture compare interrupt flag CC1IF, located in </a:t>
            </a:r>
            <a:r>
              <a:rPr lang="en-US" sz="1200" b="0" kern="1200" baseline="0" dirty="0" err="1">
                <a:solidFill>
                  <a:schemeClr val="tx1"/>
                </a:solidFill>
                <a:effectLst/>
                <a:latin typeface="+mn-lt"/>
                <a:ea typeface="+mn-ea"/>
                <a:cs typeface="+mn-cs"/>
              </a:rPr>
              <a:t>TIMx_SR</a:t>
            </a:r>
            <a:r>
              <a:rPr lang="en-US" sz="1200" b="0" kern="1200" baseline="0" dirty="0">
                <a:solidFill>
                  <a:schemeClr val="tx1"/>
                </a:solidFill>
                <a:effectLst/>
                <a:latin typeface="+mn-lt"/>
                <a:ea typeface="+mn-ea"/>
                <a:cs typeface="+mn-cs"/>
              </a:rPr>
              <a:t>. Otherwise the interrupt will occur again!</a:t>
            </a:r>
            <a:endParaRPr lang="en-US" baseline="0" dirty="0"/>
          </a:p>
        </p:txBody>
      </p:sp>
      <p:sp>
        <p:nvSpPr>
          <p:cNvPr id="4" name="Slide Number Placeholder 3"/>
          <p:cNvSpPr>
            <a:spLocks noGrp="1"/>
          </p:cNvSpPr>
          <p:nvPr>
            <p:ph type="sldNum" sz="quarter" idx="10"/>
          </p:nvPr>
        </p:nvSpPr>
        <p:spPr/>
        <p:txBody>
          <a:bodyPr/>
          <a:lstStyle/>
          <a:p>
            <a:fld id="{5D8E1DE7-D1F6-4904-B540-85F14A16F10E}" type="slidenum">
              <a:rPr lang="en-GB" smtClean="0"/>
              <a:t>9</a:t>
            </a:fld>
            <a:endParaRPr lang="en-GB"/>
          </a:p>
        </p:txBody>
      </p:sp>
    </p:spTree>
    <p:extLst>
      <p:ext uri="{BB962C8B-B14F-4D97-AF65-F5344CB8AC3E}">
        <p14:creationId xmlns:p14="http://schemas.microsoft.com/office/powerpoint/2010/main" val="233062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 notes:</a:t>
            </a:r>
          </a:p>
          <a:p>
            <a:pPr marL="171450" indent="-171450">
              <a:buFont typeface="Arial" panose="020B0604020202020204" pitchFamily="34" charset="0"/>
              <a:buChar char="•"/>
            </a:pPr>
            <a:r>
              <a:rPr lang="en-US" baseline="0" dirty="0"/>
              <a:t>The recipe for this mode is rather complicated. Therefore the bits to be set in each register are mentioned.</a:t>
            </a:r>
          </a:p>
          <a:p>
            <a:pPr marL="171450" indent="-171450">
              <a:buFont typeface="Arial" panose="020B0604020202020204" pitchFamily="34" charset="0"/>
              <a:buChar char="•"/>
            </a:pPr>
            <a:r>
              <a:rPr lang="en-US" sz="1200" baseline="0" dirty="0"/>
              <a:t>T</a:t>
            </a:r>
            <a:r>
              <a:rPr lang="en-US" sz="1200" dirty="0"/>
              <a:t>he Parallax Feedback 360° High-Speed Servo will return a PWM like signal, see the datasheet in the Toolbox section of the Canvas course.</a:t>
            </a:r>
          </a:p>
          <a:p>
            <a:pPr marL="171450" indent="-171450">
              <a:buFont typeface="Arial" panose="020B0604020202020204" pitchFamily="34" charset="0"/>
              <a:buChar char="•"/>
            </a:pPr>
            <a:r>
              <a:rPr lang="en-US" sz="1200" dirty="0"/>
              <a:t>According to the Parallax Feedback 360° High-Speed Servo data sheet the pulse width will vary from </a:t>
            </a:r>
            <a:r>
              <a:rPr lang="en-US" sz="1200" dirty="0" err="1"/>
              <a:t>appr</a:t>
            </a:r>
            <a:r>
              <a:rPr lang="en-US" sz="1200" dirty="0"/>
              <a:t>. 2.9% to 91.7% of 1.1 </a:t>
            </a:r>
            <a:r>
              <a:rPr lang="en-US" sz="1200" dirty="0" err="1"/>
              <a:t>ms</a:t>
            </a:r>
            <a:r>
              <a:rPr lang="en-US" sz="1200" dirty="0"/>
              <a:t> being 32 µs to 1009 µs.</a:t>
            </a:r>
          </a:p>
          <a:p>
            <a:pPr marL="171450" indent="-171450">
              <a:buFont typeface="Arial" panose="020B0604020202020204" pitchFamily="34" charset="0"/>
              <a:buChar char="•"/>
            </a:pPr>
            <a:r>
              <a:rPr lang="en-US" sz="1200" baseline="0" dirty="0"/>
              <a:t>On the NUCLEO-F303RE board general purpose timers TIM2/TIM3/TIM4 do support PWM input mode, while for example TIM16 and TIM17 do not.</a:t>
            </a:r>
          </a:p>
          <a:p>
            <a:pPr marL="171450" lvl="0" indent="-171450">
              <a:buFont typeface="Arial" panose="020B0604020202020204" pitchFamily="34" charset="0"/>
              <a:buChar char="•"/>
            </a:pPr>
            <a:r>
              <a:rPr lang="en-US" sz="1200" baseline="0" dirty="0"/>
              <a:t>PWM input mode in short (see also the description in the reference manual):</a:t>
            </a:r>
            <a:br>
              <a:rPr lang="en-US" sz="1200" baseline="0" dirty="0"/>
            </a:br>
            <a:r>
              <a:rPr lang="en-US" sz="1200" baseline="0" dirty="0"/>
              <a:t>In the PWM input mode two capture channels are used:</a:t>
            </a:r>
            <a:br>
              <a:rPr lang="en-US" sz="1200" baseline="0" dirty="0"/>
            </a:br>
            <a:r>
              <a:rPr lang="en-US" sz="1200" baseline="0" dirty="0"/>
              <a:t>- The CC1 channel is used to capture the timer count at the rising edge in TIMx_CCR1 and reset the counter.</a:t>
            </a:r>
            <a:br>
              <a:rPr lang="en-US" sz="1200" baseline="0" dirty="0"/>
            </a:br>
            <a:r>
              <a:rPr lang="en-US" sz="1200" baseline="0" dirty="0"/>
              <a:t>- The CC2 channel is used to capture timer count at the falling edge in TIMx_CCR2.</a:t>
            </a:r>
            <a:br>
              <a:rPr lang="en-US" sz="1200" baseline="0" dirty="0"/>
            </a:br>
            <a:r>
              <a:rPr lang="en-US" sz="1200" baseline="0" dirty="0"/>
              <a:t>The result is that the pulse width is available in TIMx_CCR2 and the period in TIMx_CCR1.</a:t>
            </a:r>
            <a:br>
              <a:rPr lang="en-US" sz="1200" baseline="0" dirty="0"/>
            </a:br>
            <a:r>
              <a:rPr lang="en-US" sz="1200" baseline="0" dirty="0"/>
              <a:t>The physical PWM input signal is connected to TIMx_CH1 by setting the appropriate alternate function. The TIMx_CH1 input is then connected to CC1 and CC2 by setting the appropriate bits in the TIMx_CCMR1 register.</a:t>
            </a:r>
          </a:p>
          <a:p>
            <a:pPr marL="171450" lvl="0" indent="-171450">
              <a:buFont typeface="Arial" panose="020B0604020202020204" pitchFamily="34" charset="0"/>
              <a:buChar char="•"/>
            </a:pPr>
            <a:r>
              <a:rPr lang="en-US" sz="1200" baseline="0" dirty="0"/>
              <a:t>It is best to leave </a:t>
            </a:r>
            <a:r>
              <a:rPr lang="en-US" sz="1200" baseline="0" dirty="0" err="1"/>
              <a:t>TIMx_ARR</a:t>
            </a:r>
            <a:r>
              <a:rPr lang="en-US" sz="1200" baseline="0" dirty="0"/>
              <a:t> at its default maximum value so the counter will not be reloaded prematurely. In PWM input mode the reload and update of the CCR* registers is done at the end of the PWM period by setting the Reset mode in </a:t>
            </a:r>
            <a:r>
              <a:rPr lang="en-US" sz="1200" baseline="0" dirty="0" err="1"/>
              <a:t>TIMx_SMCR</a:t>
            </a:r>
            <a:r>
              <a:rPr lang="en-US" sz="1200" baseline="0" dirty="0"/>
              <a:t>.</a:t>
            </a:r>
          </a:p>
          <a:p>
            <a:pPr marL="171450" lvl="0" indent="-171450">
              <a:buFont typeface="Arial" panose="020B0604020202020204" pitchFamily="34" charset="0"/>
              <a:buChar char="•"/>
            </a:pPr>
            <a:r>
              <a:rPr lang="en-US" sz="1200" baseline="0" dirty="0"/>
              <a:t>An alternative to the PWM input mode is to use a timer and interrupts. This can be done by having an interrupt signal on the rising and falling edges of the PWM input signal. On the rising edge one can reset the timer count and on the falling edge one can read the timer count value representing the pulse width. Disadvantage of this method is that the interrupts will use CPU resources and the result might not be as accurate, especially when other interrupts are also running.</a:t>
            </a:r>
          </a:p>
          <a:p>
            <a:pPr marL="0" lvl="0" indent="0">
              <a:buFont typeface="Arial" panose="020B0604020202020204" pitchFamily="34" charset="0"/>
              <a:buNone/>
            </a:pPr>
            <a:r>
              <a:rPr lang="en-US" sz="1200" b="1" baseline="0" dirty="0"/>
              <a:t>And last but not least:</a:t>
            </a:r>
            <a:endParaRPr lang="en-US" sz="1200" baseline="0" dirty="0"/>
          </a:p>
          <a:p>
            <a:pPr marL="171450" lvl="0" indent="-171450">
              <a:buFont typeface="Arial" panose="020B0604020202020204" pitchFamily="34" charset="0"/>
              <a:buChar char="•"/>
            </a:pPr>
            <a:r>
              <a:rPr lang="en-US" sz="1200" b="1" baseline="0" dirty="0"/>
              <a:t>When PWM input mode does not seem to work, finding the cause is often challenging. The problem can be in the wiring, alternate function setting or timer register settings. In this case check the </a:t>
            </a:r>
            <a:r>
              <a:rPr lang="en-US" sz="1200" b="1" baseline="0" dirty="0" err="1"/>
              <a:t>TIMx_CNT</a:t>
            </a:r>
            <a:r>
              <a:rPr lang="en-US" sz="1200" b="1" baseline="0" dirty="0"/>
              <a:t> register by printing out the value or using the debugger. There you can see if the timer is counting or not. If the timer is counting, then probably something is wrong with the wiring or alternate function settings. If the timer is not counting, then probably the problem is in the timer register settings.</a:t>
            </a:r>
            <a:br>
              <a:rPr lang="en-US" sz="1200" baseline="0" dirty="0"/>
            </a:br>
            <a:endParaRPr lang="en-US" sz="1200" baseline="0" dirty="0"/>
          </a:p>
        </p:txBody>
      </p:sp>
      <p:sp>
        <p:nvSpPr>
          <p:cNvPr id="4" name="Slide Number Placeholder 3"/>
          <p:cNvSpPr>
            <a:spLocks noGrp="1"/>
          </p:cNvSpPr>
          <p:nvPr>
            <p:ph type="sldNum" sz="quarter" idx="10"/>
          </p:nvPr>
        </p:nvSpPr>
        <p:spPr/>
        <p:txBody>
          <a:bodyPr/>
          <a:lstStyle/>
          <a:p>
            <a:fld id="{5D8E1DE7-D1F6-4904-B540-85F14A16F10E}" type="slidenum">
              <a:rPr lang="en-GB" smtClean="0"/>
              <a:t>10</a:t>
            </a:fld>
            <a:endParaRPr lang="en-GB"/>
          </a:p>
        </p:txBody>
      </p:sp>
    </p:spTree>
    <p:extLst>
      <p:ext uri="{BB962C8B-B14F-4D97-AF65-F5344CB8AC3E}">
        <p14:creationId xmlns:p14="http://schemas.microsoft.com/office/powerpoint/2010/main" val="2924693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baseline="0" dirty="0"/>
              <a:t>Notes:</a:t>
            </a:r>
          </a:p>
          <a:p>
            <a:pPr marL="171450" indent="-171450">
              <a:buFont typeface="Arial" panose="020B0604020202020204" pitchFamily="34" charset="0"/>
              <a:buChar char="•"/>
            </a:pPr>
            <a:r>
              <a:rPr lang="en-US" sz="1200" baseline="0" dirty="0"/>
              <a:t>Reading the HC-SR04 with a timer is much better than the method the Arduino </a:t>
            </a:r>
            <a:r>
              <a:rPr lang="en-US" sz="1200" baseline="0" dirty="0" err="1"/>
              <a:t>PulseIn</a:t>
            </a:r>
            <a:r>
              <a:rPr lang="en-US" sz="1200" baseline="0" dirty="0"/>
              <a:t> function uses. </a:t>
            </a:r>
            <a:r>
              <a:rPr lang="en-US" sz="1200" baseline="0" dirty="0" err="1"/>
              <a:t>PulseIn</a:t>
            </a:r>
            <a:r>
              <a:rPr lang="en-US" sz="1200" baseline="0" dirty="0"/>
              <a:t> uses an assembler coded loop with fixed timing to measure the echo pulse width. This is blocking and interrupts will disrupt the measurement, see https://www.best-microcontroller-projects.com/arduino-pulsein.html.</a:t>
            </a:r>
          </a:p>
          <a:p>
            <a:pPr marL="171450" indent="-171450">
              <a:buFont typeface="Arial" panose="020B0604020202020204" pitchFamily="34" charset="0"/>
              <a:buChar char="•"/>
            </a:pPr>
            <a:r>
              <a:rPr lang="en-US" sz="1200" baseline="0" dirty="0"/>
              <a:t>The SMM32 NUCLEO board is a 3V3 board, but it contains a 5V connection pin. The HC-SR04 is connected to the 5V pin of the STM32 board, but the echo output signal must be connected to a 5V tolerant input pin of the STM32 board.</a:t>
            </a:r>
          </a:p>
          <a:p>
            <a:pPr marL="171450" indent="-171450">
              <a:buFont typeface="Arial" panose="020B0604020202020204" pitchFamily="34" charset="0"/>
              <a:buChar char="•"/>
            </a:pPr>
            <a:r>
              <a:rPr lang="en-US" sz="1200" baseline="0" dirty="0"/>
              <a:t>Which pins are 5V tolerant can be found in the device datasheet in the ‘pin definitions’ table. Take one which can also be attached to a channel input of an available timer which can do the PWM input.</a:t>
            </a:r>
          </a:p>
          <a:p>
            <a:r>
              <a:rPr lang="en-US" sz="1200" b="1" baseline="0" dirty="0"/>
              <a:t>Tips</a:t>
            </a:r>
            <a:r>
              <a:rPr lang="en-US" sz="1200" baseline="0" dirty="0"/>
              <a:t>:</a:t>
            </a:r>
          </a:p>
          <a:p>
            <a:pPr marL="171450" indent="-171450">
              <a:buFont typeface="Arial" panose="020B0604020202020204" pitchFamily="34" charset="0"/>
              <a:buChar char="•"/>
            </a:pPr>
            <a:r>
              <a:rPr lang="en-US" sz="1200" baseline="0" dirty="0"/>
              <a:t>Set the PWM input </a:t>
            </a:r>
            <a:r>
              <a:rPr lang="en-US" sz="1200" baseline="0" dirty="0" err="1"/>
              <a:t>prescaler</a:t>
            </a:r>
            <a:r>
              <a:rPr lang="en-US" sz="1200" baseline="0" dirty="0"/>
              <a:t> to 72-1 so the echo pulse is measured in </a:t>
            </a:r>
            <a:r>
              <a:rPr lang="el-GR" sz="1200" baseline="0" dirty="0"/>
              <a:t>μ</a:t>
            </a:r>
            <a:r>
              <a:rPr lang="en-US" sz="1200" baseline="0" dirty="0"/>
              <a:t>s.</a:t>
            </a:r>
          </a:p>
          <a:p>
            <a:pPr marL="171450" indent="-171450">
              <a:buFont typeface="Arial" panose="020B0604020202020204" pitchFamily="34" charset="0"/>
              <a:buChar char="•"/>
            </a:pPr>
            <a:r>
              <a:rPr lang="en-US" sz="1200" baseline="0" dirty="0"/>
              <a:t>Set the PWM output </a:t>
            </a:r>
            <a:r>
              <a:rPr lang="en-US" sz="1200" baseline="0" dirty="0" err="1"/>
              <a:t>prescaler</a:t>
            </a:r>
            <a:r>
              <a:rPr lang="en-US" sz="1200" baseline="0" dirty="0"/>
              <a:t> to 720-1 so we count per 10 </a:t>
            </a:r>
            <a:r>
              <a:rPr lang="el-GR" sz="1200" baseline="0" dirty="0"/>
              <a:t>μ</a:t>
            </a:r>
            <a:r>
              <a:rPr lang="en-US" sz="1200" baseline="0" dirty="0"/>
              <a:t>s. This means 10 </a:t>
            </a:r>
            <a:r>
              <a:rPr lang="el-GR" sz="1200" baseline="0" dirty="0"/>
              <a:t>μ</a:t>
            </a:r>
            <a:r>
              <a:rPr lang="en-US" sz="1200" baseline="0" dirty="0"/>
              <a:t>s will be a count of 1 and 100ms will be a count of 10000 which still fits in a 16 bits register.</a:t>
            </a:r>
          </a:p>
          <a:p>
            <a:pPr marL="171450" indent="-171450">
              <a:buFont typeface="Arial" panose="020B0604020202020204" pitchFamily="34" charset="0"/>
              <a:buChar char="•"/>
            </a:pPr>
            <a:r>
              <a:rPr lang="en-US" sz="1200" baseline="0" dirty="0"/>
              <a:t>For better distance control performance you can take 20 </a:t>
            </a:r>
            <a:r>
              <a:rPr lang="en-US" sz="1200" baseline="0" dirty="0" err="1"/>
              <a:t>ms</a:t>
            </a:r>
            <a:r>
              <a:rPr lang="en-US" sz="1200" baseline="0" dirty="0"/>
              <a:t> for the PWM output period for an application with a 20 </a:t>
            </a:r>
            <a:r>
              <a:rPr lang="en-US" sz="1200" baseline="0" dirty="0" err="1"/>
              <a:t>ms</a:t>
            </a:r>
            <a:r>
              <a:rPr lang="en-US" sz="1200" baseline="0" dirty="0"/>
              <a:t> PID control loop. This will work well with distances &lt; 1m.</a:t>
            </a:r>
          </a:p>
        </p:txBody>
      </p:sp>
      <p:sp>
        <p:nvSpPr>
          <p:cNvPr id="4" name="Slide Number Placeholder 3"/>
          <p:cNvSpPr>
            <a:spLocks noGrp="1"/>
          </p:cNvSpPr>
          <p:nvPr>
            <p:ph type="sldNum" sz="quarter" idx="10"/>
          </p:nvPr>
        </p:nvSpPr>
        <p:spPr/>
        <p:txBody>
          <a:bodyPr/>
          <a:lstStyle/>
          <a:p>
            <a:fld id="{5D8E1DE7-D1F6-4904-B540-85F14A16F10E}" type="slidenum">
              <a:rPr lang="en-GB" smtClean="0"/>
              <a:t>11</a:t>
            </a:fld>
            <a:endParaRPr lang="en-GB"/>
          </a:p>
        </p:txBody>
      </p:sp>
    </p:spTree>
    <p:extLst>
      <p:ext uri="{BB962C8B-B14F-4D97-AF65-F5344CB8AC3E}">
        <p14:creationId xmlns:p14="http://schemas.microsoft.com/office/powerpoint/2010/main" val="4144832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8"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dirty="0"/>
              <a:t>Klik om de tekststijl van het model te bewerken</a:t>
            </a:r>
          </a:p>
        </p:txBody>
      </p:sp>
      <p:sp>
        <p:nvSpPr>
          <p:cNvPr id="6" name="Tijdelijke aanduiding voor inhoud 5"/>
          <p:cNvSpPr>
            <a:spLocks noGrp="1"/>
          </p:cNvSpPr>
          <p:nvPr>
            <p:ph sz="quarter" idx="4"/>
          </p:nvPr>
        </p:nvSpPr>
        <p:spPr>
          <a:xfrm>
            <a:off x="4645027"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dirty="0"/>
              <a:t>Klik om de tekststijl van het model te bewerken</a:t>
            </a:r>
          </a:p>
        </p:txBody>
      </p:sp>
      <p:sp>
        <p:nvSpPr>
          <p:cNvPr id="10"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11"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dirty="0"/>
              <a:t>Titelstijl van model bewerken</a:t>
            </a:r>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eldia-A_NL">
    <p:spTree>
      <p:nvGrpSpPr>
        <p:cNvPr id="1" name=""/>
        <p:cNvGrpSpPr/>
        <p:nvPr/>
      </p:nvGrpSpPr>
      <p:grpSpPr>
        <a:xfrm>
          <a:off x="0" y="0"/>
          <a:ext cx="0" cy="0"/>
          <a:chOff x="0" y="0"/>
          <a:chExt cx="0" cy="0"/>
        </a:xfrm>
      </p:grpSpPr>
      <p:pic>
        <p:nvPicPr>
          <p:cNvPr id="4" name="Afbeelding 3" descr="sheet breedbeeld PP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81279" cy="5166000"/>
          </a:xfrm>
          <a:prstGeom prst="rect">
            <a:avLst/>
          </a:prstGeom>
        </p:spPr>
      </p:pic>
    </p:spTree>
    <p:extLst>
      <p:ext uri="{BB962C8B-B14F-4D97-AF65-F5344CB8AC3E}">
        <p14:creationId xmlns:p14="http://schemas.microsoft.com/office/powerpoint/2010/main" val="479279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2_Titeldia-B_NL">
    <p:spTree>
      <p:nvGrpSpPr>
        <p:cNvPr id="1" name=""/>
        <p:cNvGrpSpPr/>
        <p:nvPr/>
      </p:nvGrpSpPr>
      <p:grpSpPr>
        <a:xfrm>
          <a:off x="0" y="0"/>
          <a:ext cx="0" cy="0"/>
          <a:chOff x="0" y="0"/>
          <a:chExt cx="0" cy="0"/>
        </a:xfrm>
      </p:grpSpPr>
      <p:pic>
        <p:nvPicPr>
          <p:cNvPr id="2" name="Afbeelding 1" descr="sheet breedbeeld PPT-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81279" cy="5166000"/>
          </a:xfrm>
          <a:prstGeom prst="rect">
            <a:avLst/>
          </a:prstGeom>
        </p:spPr>
      </p:pic>
    </p:spTree>
    <p:extLst>
      <p:ext uri="{BB962C8B-B14F-4D97-AF65-F5344CB8AC3E}">
        <p14:creationId xmlns:p14="http://schemas.microsoft.com/office/powerpoint/2010/main" val="579147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elblad-A_NL">
    <p:spTree>
      <p:nvGrpSpPr>
        <p:cNvPr id="1" name=""/>
        <p:cNvGrpSpPr/>
        <p:nvPr/>
      </p:nvGrpSpPr>
      <p:grpSpPr>
        <a:xfrm>
          <a:off x="0" y="0"/>
          <a:ext cx="0" cy="0"/>
          <a:chOff x="0" y="0"/>
          <a:chExt cx="0" cy="0"/>
        </a:xfrm>
      </p:grpSpPr>
      <p:pic>
        <p:nvPicPr>
          <p:cNvPr id="7" name="Afbeelding 6" descr="sheet breedbeeld PP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9289" cy="5148000"/>
          </a:xfrm>
          <a:prstGeom prst="rect">
            <a:avLst/>
          </a:prstGeom>
        </p:spPr>
      </p:pic>
      <p:sp>
        <p:nvSpPr>
          <p:cNvPr id="2" name="Titel 1"/>
          <p:cNvSpPr>
            <a:spLocks noGrp="1"/>
          </p:cNvSpPr>
          <p:nvPr>
            <p:ph type="title" hasCustomPrompt="1"/>
          </p:nvPr>
        </p:nvSpPr>
        <p:spPr>
          <a:xfrm>
            <a:off x="457200" y="279401"/>
            <a:ext cx="8229600" cy="1837267"/>
          </a:xfrm>
        </p:spPr>
        <p:txBody>
          <a:bodyPr anchor="t"/>
          <a:lstStyle>
            <a:lvl1pPr>
              <a:defRPr sz="3200"/>
            </a:lvl1pPr>
          </a:lstStyle>
          <a:p>
            <a:r>
              <a:rPr lang="nl-NL"/>
              <a:t>Titel van presentatie, Arial 32pt</a:t>
            </a:r>
          </a:p>
        </p:txBody>
      </p:sp>
      <p:sp>
        <p:nvSpPr>
          <p:cNvPr id="5" name="Tijdelijke aanduiding voor voettekst 4"/>
          <p:cNvSpPr>
            <a:spLocks noGrp="1"/>
          </p:cNvSpPr>
          <p:nvPr>
            <p:ph type="ftr" sz="quarter" idx="11"/>
          </p:nvPr>
        </p:nvSpPr>
        <p:spPr>
          <a:xfrm>
            <a:off x="1738642" y="4767264"/>
            <a:ext cx="4281158" cy="274637"/>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113613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Titelblad-B_NL">
    <p:spTree>
      <p:nvGrpSpPr>
        <p:cNvPr id="1" name=""/>
        <p:cNvGrpSpPr/>
        <p:nvPr/>
      </p:nvGrpSpPr>
      <p:grpSpPr>
        <a:xfrm>
          <a:off x="0" y="0"/>
          <a:ext cx="0" cy="0"/>
          <a:chOff x="0" y="0"/>
          <a:chExt cx="0" cy="0"/>
        </a:xfrm>
      </p:grpSpPr>
      <p:pic>
        <p:nvPicPr>
          <p:cNvPr id="2" name="Afbeelding 1" descr="sheet breedbeeld PPT-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9288" cy="5148000"/>
          </a:xfrm>
          <a:prstGeom prst="rect">
            <a:avLst/>
          </a:prstGeom>
        </p:spPr>
      </p:pic>
      <p:sp>
        <p:nvSpPr>
          <p:cNvPr id="5" name="Tijdelijke aanduiding voor voettekst 4"/>
          <p:cNvSpPr>
            <a:spLocks noGrp="1"/>
          </p:cNvSpPr>
          <p:nvPr>
            <p:ph type="ftr" sz="quarter" idx="11"/>
          </p:nvPr>
        </p:nvSpPr>
        <p:spPr>
          <a:xfrm>
            <a:off x="1738642" y="4767264"/>
            <a:ext cx="4281158" cy="274637"/>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a:p>
        </p:txBody>
      </p:sp>
      <p:sp>
        <p:nvSpPr>
          <p:cNvPr id="8" name="Titel 1"/>
          <p:cNvSpPr>
            <a:spLocks noGrp="1"/>
          </p:cNvSpPr>
          <p:nvPr>
            <p:ph type="title" hasCustomPrompt="1"/>
          </p:nvPr>
        </p:nvSpPr>
        <p:spPr>
          <a:xfrm>
            <a:off x="457200" y="279401"/>
            <a:ext cx="8229600" cy="1837267"/>
          </a:xfrm>
        </p:spPr>
        <p:txBody>
          <a:bodyPr anchor="t"/>
          <a:lstStyle>
            <a:lvl1pPr>
              <a:defRPr sz="3200"/>
            </a:lvl1pPr>
          </a:lstStyle>
          <a:p>
            <a:r>
              <a:rPr lang="nl-NL" dirty="0"/>
              <a:t>Titel van presentatie, </a:t>
            </a:r>
            <a:r>
              <a:rPr lang="nl-NL" dirty="0" err="1"/>
              <a:t>Arial</a:t>
            </a:r>
            <a:r>
              <a:rPr lang="nl-NL" dirty="0"/>
              <a:t> 32pt</a:t>
            </a:r>
          </a:p>
        </p:txBody>
      </p:sp>
    </p:spTree>
    <p:extLst>
      <p:ext uri="{BB962C8B-B14F-4D97-AF65-F5344CB8AC3E}">
        <p14:creationId xmlns:p14="http://schemas.microsoft.com/office/powerpoint/2010/main" val="63499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8"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4648200" y="1200151"/>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6" name="Tijdelijke aanduiding voor inhoud 5"/>
          <p:cNvSpPr>
            <a:spLocks noGrp="1"/>
          </p:cNvSpPr>
          <p:nvPr>
            <p:ph sz="quarter" idx="4"/>
          </p:nvPr>
        </p:nvSpPr>
        <p:spPr>
          <a:xfrm>
            <a:off x="4645027"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7" name="Tijdelijke aanduiding voor datum 6"/>
          <p:cNvSpPr>
            <a:spLocks noGrp="1"/>
          </p:cNvSpPr>
          <p:nvPr>
            <p:ph type="dt" sz="half" idx="10"/>
          </p:nvPr>
        </p:nvSpPr>
        <p:spPr>
          <a:xfrm>
            <a:off x="457200" y="4767264"/>
            <a:ext cx="2133600" cy="274637"/>
          </a:xfrm>
          <a:prstGeom prst="rect">
            <a:avLst/>
          </a:prstGeom>
        </p:spPr>
        <p:txBody>
          <a:bodyPr/>
          <a:lstStyle/>
          <a:p>
            <a:fld id="{3D636C07-7E76-46D3-B86B-6AF7C60E533E}" type="datetimeFigureOut">
              <a:rPr lang="nl-NL" smtClean="0"/>
              <a:t>27-1-2023</a:t>
            </a:fld>
            <a:endParaRPr lang="nl-NL"/>
          </a:p>
        </p:txBody>
      </p:sp>
      <p:sp>
        <p:nvSpPr>
          <p:cNvPr id="8" name="Tijdelijke aanduiding voor voettekst 7"/>
          <p:cNvSpPr>
            <a:spLocks noGrp="1"/>
          </p:cNvSpPr>
          <p:nvPr>
            <p:ph type="ftr" sz="quarter" idx="11"/>
          </p:nvPr>
        </p:nvSpPr>
        <p:spPr>
          <a:xfrm>
            <a:off x="1738642" y="4767264"/>
            <a:ext cx="4281158" cy="274637"/>
          </a:xfrm>
          <a:prstGeom prst="rect">
            <a:avLst/>
          </a:prstGeom>
        </p:spPr>
        <p:txBody>
          <a:bodyPr/>
          <a:lstStyle/>
          <a:p>
            <a:endParaRPr lang="nl-NL"/>
          </a:p>
        </p:txBody>
      </p:sp>
      <p:sp>
        <p:nvSpPr>
          <p:cNvPr id="9" name="Tijdelijke aanduiding voor dianummer 8"/>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4648200" y="1200152"/>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a:p>
        </p:txBody>
      </p:sp>
      <p:sp>
        <p:nvSpPr>
          <p:cNvPr id="10" name="Tijdelijke aanduiding voor dianummer 6"/>
          <p:cNvSpPr>
            <a:spLocks noGrp="1"/>
          </p:cNvSpPr>
          <p:nvPr>
            <p:ph type="sldNum" sz="quarter" idx="12"/>
          </p:nvPr>
        </p:nvSpPr>
        <p:spPr>
          <a:xfrm>
            <a:off x="6970294" y="4641987"/>
            <a:ext cx="829797" cy="273844"/>
          </a:xfrm>
          <a:prstGeom prst="rect">
            <a:avLst/>
          </a:prstGeom>
        </p:spPr>
        <p:txBody>
          <a:bodyPr/>
          <a:lstStyle>
            <a:lvl1pPr>
              <a:defRPr>
                <a:solidFill>
                  <a:srgbClr val="FFFFFF"/>
                </a:solidFill>
              </a:defRPr>
            </a:lvl1pPr>
          </a:lstStyle>
          <a:p>
            <a:fld id="{A9096D49-DAE3-40DE-93E0-41688E0A5016}" type="slidenum">
              <a:rPr lang="nl-NL" smtClean="0"/>
              <a:t>‹#›</a:t>
            </a:fld>
            <a:endParaRPr lang="nl-NL"/>
          </a:p>
        </p:txBody>
      </p:sp>
      <p:sp>
        <p:nvSpPr>
          <p:cNvPr id="11" name="Titel 1"/>
          <p:cNvSpPr>
            <a:spLocks noGrp="1"/>
          </p:cNvSpPr>
          <p:nvPr>
            <p:ph type="title" hasCustomPrompt="1"/>
          </p:nvPr>
        </p:nvSpPr>
        <p:spPr>
          <a:xfrm>
            <a:off x="2645834"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480479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1_Twee objecten">
    <p:spTree>
      <p:nvGrpSpPr>
        <p:cNvPr id="1" name=""/>
        <p:cNvGrpSpPr/>
        <p:nvPr/>
      </p:nvGrpSpPr>
      <p:grpSpPr>
        <a:xfrm>
          <a:off x="0" y="0"/>
          <a:ext cx="0" cy="0"/>
          <a:chOff x="0" y="0"/>
          <a:chExt cx="0" cy="0"/>
        </a:xfrm>
      </p:grpSpPr>
      <p:pic>
        <p:nvPicPr>
          <p:cNvPr id="7" name="Afbeelding 6"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tel 1"/>
          <p:cNvSpPr>
            <a:spLocks noGrp="1"/>
          </p:cNvSpPr>
          <p:nvPr>
            <p:ph type="title" hasCustomPrompt="1"/>
          </p:nvPr>
        </p:nvSpPr>
        <p:spPr>
          <a:xfrm>
            <a:off x="2524364" y="206375"/>
            <a:ext cx="6162437" cy="857250"/>
          </a:xfrm>
        </p:spPr>
        <p:txBody>
          <a:bodyPr>
            <a:normAutofit/>
          </a:bodyPr>
          <a:lstStyle>
            <a:lvl1pPr>
              <a:defRPr sz="2800">
                <a:solidFill>
                  <a:schemeClr val="bg1"/>
                </a:solidFill>
              </a:defRPr>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2524363"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5664235" y="1200151"/>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2524363" y="4630341"/>
            <a:ext cx="4258325"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37370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6" name="Tijdelijke aanduiding voor inhoud 5"/>
          <p:cNvSpPr>
            <a:spLocks noGrp="1"/>
          </p:cNvSpPr>
          <p:nvPr>
            <p:ph sz="quarter" idx="4"/>
          </p:nvPr>
        </p:nvSpPr>
        <p:spPr>
          <a:xfrm>
            <a:off x="4645029"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7" name="Tijdelijke aanduiding voor datum 6"/>
          <p:cNvSpPr>
            <a:spLocks noGrp="1"/>
          </p:cNvSpPr>
          <p:nvPr>
            <p:ph type="dt" sz="half" idx="10"/>
          </p:nvPr>
        </p:nvSpPr>
        <p:spPr>
          <a:xfrm>
            <a:off x="457200" y="4767265"/>
            <a:ext cx="2133600" cy="274637"/>
          </a:xfrm>
          <a:prstGeom prst="rect">
            <a:avLst/>
          </a:prstGeom>
        </p:spPr>
        <p:txBody>
          <a:bodyPr/>
          <a:lstStyle/>
          <a:p>
            <a:fld id="{3D636C07-7E76-46D3-B86B-6AF7C60E533E}" type="datetimeFigureOut">
              <a:rPr lang="nl-NL" smtClean="0"/>
              <a:t>27-1-2023</a:t>
            </a:fld>
            <a:endParaRPr lang="nl-NL"/>
          </a:p>
        </p:txBody>
      </p:sp>
      <p:sp>
        <p:nvSpPr>
          <p:cNvPr id="8" name="Tijdelijke aanduiding voor voettekst 7"/>
          <p:cNvSpPr>
            <a:spLocks noGrp="1"/>
          </p:cNvSpPr>
          <p:nvPr>
            <p:ph type="ftr" sz="quarter" idx="11"/>
          </p:nvPr>
        </p:nvSpPr>
        <p:spPr>
          <a:xfrm>
            <a:off x="1738642" y="4767265"/>
            <a:ext cx="4281158" cy="274637"/>
          </a:xfrm>
          <a:prstGeom prst="rect">
            <a:avLst/>
          </a:prstGeom>
        </p:spPr>
        <p:txBody>
          <a:bodyPr/>
          <a:lstStyle/>
          <a:p>
            <a:endParaRPr lang="nl-NL"/>
          </a:p>
        </p:txBody>
      </p:sp>
      <p:sp>
        <p:nvSpPr>
          <p:cNvPr id="9" name="Tijdelijke aanduiding voor dianummer 8"/>
          <p:cNvSpPr>
            <a:spLocks noGrp="1"/>
          </p:cNvSpPr>
          <p:nvPr>
            <p:ph type="sldNum" sz="quarter" idx="12"/>
          </p:nvPr>
        </p:nvSpPr>
        <p:spPr>
          <a:xfrm>
            <a:off x="6553204" y="4767265"/>
            <a:ext cx="1610267" cy="274637"/>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a:p>
        </p:txBody>
      </p:sp>
      <p:sp>
        <p:nvSpPr>
          <p:cNvPr id="10" name="Tijdelijke aanduiding voor dianummer 6"/>
          <p:cNvSpPr>
            <a:spLocks noGrp="1"/>
          </p:cNvSpPr>
          <p:nvPr>
            <p:ph type="sldNum" sz="quarter" idx="12"/>
          </p:nvPr>
        </p:nvSpPr>
        <p:spPr>
          <a:xfrm>
            <a:off x="6970296" y="4641987"/>
            <a:ext cx="829797" cy="273844"/>
          </a:xfrm>
          <a:prstGeom prst="rect">
            <a:avLst/>
          </a:prstGeom>
        </p:spPr>
        <p:txBody>
          <a:bodyPr/>
          <a:lstStyle>
            <a:lvl1pPr>
              <a:defRPr>
                <a:solidFill>
                  <a:srgbClr val="FFFFFF"/>
                </a:solidFill>
              </a:defRPr>
            </a:lvl1pPr>
          </a:lstStyle>
          <a:p>
            <a:fld id="{A9096D49-DAE3-40DE-93E0-41688E0A5016}" type="slidenum">
              <a:rPr lang="nl-NL" smtClean="0"/>
              <a:t>‹#›</a:t>
            </a:fld>
            <a:endParaRPr lang="nl-NL"/>
          </a:p>
        </p:txBody>
      </p:sp>
      <p:sp>
        <p:nvSpPr>
          <p:cNvPr id="11" name="Titel 1"/>
          <p:cNvSpPr>
            <a:spLocks noGrp="1"/>
          </p:cNvSpPr>
          <p:nvPr>
            <p:ph type="title" hasCustomPrompt="1"/>
          </p:nvPr>
        </p:nvSpPr>
        <p:spPr>
          <a:xfrm>
            <a:off x="2645836"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48047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1_Twee objecten">
    <p:spTree>
      <p:nvGrpSpPr>
        <p:cNvPr id="1" name=""/>
        <p:cNvGrpSpPr/>
        <p:nvPr/>
      </p:nvGrpSpPr>
      <p:grpSpPr>
        <a:xfrm>
          <a:off x="0" y="0"/>
          <a:ext cx="0" cy="0"/>
          <a:chOff x="0" y="0"/>
          <a:chExt cx="0" cy="0"/>
        </a:xfrm>
      </p:grpSpPr>
      <p:pic>
        <p:nvPicPr>
          <p:cNvPr id="7" name="Afbeelding 6"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2" name="Titel 1"/>
          <p:cNvSpPr>
            <a:spLocks noGrp="1"/>
          </p:cNvSpPr>
          <p:nvPr>
            <p:ph type="title" hasCustomPrompt="1"/>
          </p:nvPr>
        </p:nvSpPr>
        <p:spPr>
          <a:xfrm>
            <a:off x="2524366" y="206375"/>
            <a:ext cx="6162437" cy="857250"/>
          </a:xfrm>
        </p:spPr>
        <p:txBody>
          <a:bodyPr>
            <a:normAutofit/>
          </a:bodyPr>
          <a:lstStyle>
            <a:lvl1pPr>
              <a:defRPr sz="2800">
                <a:solidFill>
                  <a:schemeClr val="bg1"/>
                </a:solidFill>
              </a:defRPr>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2524365"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5664235" y="1200152"/>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2524365" y="4630341"/>
            <a:ext cx="4258325"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37370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20"/>
            <a:ext cx="7772400" cy="1102519"/>
          </a:xfrm>
        </p:spPr>
        <p:txBody>
          <a:bodyPr/>
          <a:lstStyle/>
          <a:p>
            <a:r>
              <a:rPr lang="nl-NL"/>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a:xfrm>
            <a:off x="457200" y="4767264"/>
            <a:ext cx="2133600" cy="273844"/>
          </a:xfrm>
          <a:prstGeom prst="rect">
            <a:avLst/>
          </a:prstGeom>
        </p:spPr>
        <p:txBody>
          <a:bodyPr/>
          <a:lstStyle/>
          <a:p>
            <a:fld id="{3D636C07-7E76-46D3-B86B-6AF7C60E533E}" type="datetimeFigureOut">
              <a:rPr lang="nl-NL" smtClean="0"/>
              <a:t>27-1-2023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9096D49-DAE3-40DE-93E0-41688E0A5016}" type="slidenum">
              <a:rPr lang="nl-NL" smtClean="0"/>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8"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p:txBody>
      </p:sp>
      <p:sp>
        <p:nvSpPr>
          <p:cNvPr id="4" name="Tijdelijke aanduiding voor inhoud 3"/>
          <p:cNvSpPr>
            <a:spLocks noGrp="1"/>
          </p:cNvSpPr>
          <p:nvPr>
            <p:ph sz="half" idx="2"/>
          </p:nvPr>
        </p:nvSpPr>
        <p:spPr>
          <a:xfrm>
            <a:off x="4648200" y="1200151"/>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jp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a:p>
        </p:txBody>
      </p:sp>
      <p:sp>
        <p:nvSpPr>
          <p:cNvPr id="11" name="Tijdelijke aanduiding voor dianummer 5"/>
          <p:cNvSpPr>
            <a:spLocks noGrp="1"/>
          </p:cNvSpPr>
          <p:nvPr>
            <p:ph type="sldNum" sz="quarter" idx="4"/>
          </p:nvPr>
        </p:nvSpPr>
        <p:spPr>
          <a:xfrm>
            <a:off x="6970296"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a:p>
        </p:txBody>
      </p:sp>
      <p:sp>
        <p:nvSpPr>
          <p:cNvPr id="11" name="Tijdelijke aanduiding voor dianummer 5"/>
          <p:cNvSpPr>
            <a:spLocks noGrp="1"/>
          </p:cNvSpPr>
          <p:nvPr>
            <p:ph type="sldNum" sz="quarter" idx="4"/>
          </p:nvPr>
        </p:nvSpPr>
        <p:spPr>
          <a:xfrm>
            <a:off x="6970294"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a:p>
        </p:txBody>
      </p:sp>
      <p:sp>
        <p:nvSpPr>
          <p:cNvPr id="11" name="Tijdelijke aanduiding voor dianummer 5"/>
          <p:cNvSpPr>
            <a:spLocks noGrp="1"/>
          </p:cNvSpPr>
          <p:nvPr>
            <p:ph type="sldNum" sz="quarter" idx="4"/>
          </p:nvPr>
        </p:nvSpPr>
        <p:spPr>
          <a:xfrm>
            <a:off x="6970294"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s://reference.digilentinc.com/learn/instrumentation/tutorials/analog-discovery-2-getting-started"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hyperlink" Target="https://deepbluembedded.com/stm32-arm-programming-tutorials/"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hyperlink" Target="https://community.arm.com/arm-community-blogs/b/architectures-and-processors-blog/posts/how-much-stack-memory-do-i-need-for-my-arm-cortex--m-applications" TargetMode="External"/><Relationship Id="rId5" Type="http://schemas.openxmlformats.org/officeDocument/2006/relationships/hyperlink" Target="https://www.keil.com/pack/doc/CMSIS/General/html/index.html" TargetMode="External"/><Relationship Id="rId4" Type="http://schemas.openxmlformats.org/officeDocument/2006/relationships/hyperlink" Target="https://embedded-lab.com/blog/stm32-tutoria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645834" y="1065389"/>
            <a:ext cx="6108523" cy="642265"/>
          </a:xfrm>
        </p:spPr>
        <p:txBody>
          <a:bodyPr/>
          <a:lstStyle/>
          <a:p>
            <a:r>
              <a:rPr lang="nl-NL" dirty="0"/>
              <a:t>Embedded Systems: Timers</a:t>
            </a:r>
            <a:endParaRPr lang="en-GB" dirty="0"/>
          </a:p>
        </p:txBody>
      </p:sp>
      <p:pic>
        <p:nvPicPr>
          <p:cNvPr id="4" name="Picture 3"/>
          <p:cNvPicPr>
            <a:picLocks noChangeAspect="1"/>
          </p:cNvPicPr>
          <p:nvPr/>
        </p:nvPicPr>
        <p:blipFill>
          <a:blip r:embed="rId2"/>
          <a:stretch>
            <a:fillRect/>
          </a:stretch>
        </p:blipFill>
        <p:spPr>
          <a:xfrm>
            <a:off x="2060076" y="2067694"/>
            <a:ext cx="2364275" cy="1474195"/>
          </a:xfrm>
          <a:prstGeom prst="rect">
            <a:avLst/>
          </a:prstGeom>
        </p:spPr>
      </p:pic>
      <p:pic>
        <p:nvPicPr>
          <p:cNvPr id="5" name="Picture 4"/>
          <p:cNvPicPr>
            <a:picLocks noChangeAspect="1"/>
          </p:cNvPicPr>
          <p:nvPr/>
        </p:nvPicPr>
        <p:blipFill>
          <a:blip r:embed="rId3"/>
          <a:stretch>
            <a:fillRect/>
          </a:stretch>
        </p:blipFill>
        <p:spPr>
          <a:xfrm>
            <a:off x="4697203" y="2164211"/>
            <a:ext cx="1912178" cy="1281159"/>
          </a:xfrm>
          <a:prstGeom prst="rect">
            <a:avLst/>
          </a:prstGeom>
        </p:spPr>
      </p:pic>
      <p:pic>
        <p:nvPicPr>
          <p:cNvPr id="3" name="Picture 2">
            <a:extLst>
              <a:ext uri="{FF2B5EF4-FFF2-40B4-BE49-F238E27FC236}">
                <a16:creationId xmlns:a16="http://schemas.microsoft.com/office/drawing/2014/main" id="{54CAA518-7F2B-AA43-AC14-2C25D5218D8B}"/>
              </a:ext>
            </a:extLst>
          </p:cNvPr>
          <p:cNvPicPr>
            <a:picLocks noChangeAspect="1"/>
          </p:cNvPicPr>
          <p:nvPr/>
        </p:nvPicPr>
        <p:blipFill>
          <a:blip r:embed="rId4"/>
          <a:stretch>
            <a:fillRect/>
          </a:stretch>
        </p:blipFill>
        <p:spPr>
          <a:xfrm>
            <a:off x="7155085" y="2166597"/>
            <a:ext cx="990600" cy="1295400"/>
          </a:xfrm>
          <a:prstGeom prst="rect">
            <a:avLst/>
          </a:prstGeom>
        </p:spPr>
      </p:pic>
    </p:spTree>
    <p:extLst>
      <p:ext uri="{BB962C8B-B14F-4D97-AF65-F5344CB8AC3E}">
        <p14:creationId xmlns:p14="http://schemas.microsoft.com/office/powerpoint/2010/main" val="3610630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147248" cy="857250"/>
          </a:xfrm>
        </p:spPr>
        <p:txBody>
          <a:bodyPr>
            <a:normAutofit/>
          </a:bodyPr>
          <a:lstStyle/>
          <a:p>
            <a:r>
              <a:rPr lang="en-GB" dirty="0"/>
              <a:t>Application: PWM input</a:t>
            </a:r>
            <a:br>
              <a:rPr lang="en-GB" dirty="0"/>
            </a:br>
            <a:r>
              <a:rPr lang="en-GB" sz="2000" dirty="0"/>
              <a:t>PWM input mode</a:t>
            </a:r>
          </a:p>
        </p:txBody>
      </p:sp>
      <p:sp>
        <p:nvSpPr>
          <p:cNvPr id="7" name="TextBox 6"/>
          <p:cNvSpPr txBox="1"/>
          <p:nvPr/>
        </p:nvSpPr>
        <p:spPr>
          <a:xfrm>
            <a:off x="208616" y="3079193"/>
            <a:ext cx="4187204" cy="1938992"/>
          </a:xfrm>
          <a:prstGeom prst="rect">
            <a:avLst/>
          </a:prstGeom>
          <a:noFill/>
        </p:spPr>
        <p:txBody>
          <a:bodyPr wrap="square" rtlCol="0">
            <a:spAutoFit/>
          </a:bodyPr>
          <a:lstStyle/>
          <a:p>
            <a:r>
              <a:rPr lang="en-US" sz="1200" b="1" dirty="0"/>
              <a:t>Notes</a:t>
            </a:r>
          </a:p>
          <a:p>
            <a:pPr marL="171450" indent="-171450">
              <a:buFont typeface="Arial" panose="020B0604020202020204" pitchFamily="34" charset="0"/>
              <a:buChar char="•"/>
            </a:pPr>
            <a:r>
              <a:rPr lang="en-US" sz="1200" dirty="0"/>
              <a:t>Powerful mode, no CPU resources / interrupts!</a:t>
            </a:r>
          </a:p>
          <a:p>
            <a:pPr marL="171450" indent="-171450">
              <a:buFont typeface="Arial" panose="020B0604020202020204" pitchFamily="34" charset="0"/>
              <a:buChar char="•"/>
            </a:pPr>
            <a:r>
              <a:rPr lang="en-US" sz="1200" dirty="0"/>
              <a:t>Can be used to measure the PWM feedback signal of a servo like the Parallax Feedback 360° High-Speed Servo.</a:t>
            </a:r>
          </a:p>
          <a:p>
            <a:pPr marL="171450" indent="-171450">
              <a:buFont typeface="Arial" panose="020B0604020202020204" pitchFamily="34" charset="0"/>
              <a:buChar char="•"/>
            </a:pPr>
            <a:r>
              <a:rPr lang="en-US" sz="1200" dirty="0"/>
              <a:t>The PWM input mode is a complex mode. See the Speaker Notes for a short explanation.</a:t>
            </a:r>
          </a:p>
          <a:p>
            <a:pPr marL="171450" indent="-171450">
              <a:buFont typeface="Arial" panose="020B0604020202020204" pitchFamily="34" charset="0"/>
              <a:buChar char="•"/>
            </a:pPr>
            <a:r>
              <a:rPr lang="en-US" sz="1200" dirty="0"/>
              <a:t>When the </a:t>
            </a:r>
            <a:r>
              <a:rPr lang="en-US" sz="1200" dirty="0" err="1"/>
              <a:t>prescaler</a:t>
            </a:r>
            <a:r>
              <a:rPr lang="en-US" sz="1200" dirty="0"/>
              <a:t> is configured such that the timer clock is scaled down to 1 MHz, the pulse width read from the TIMx_CCR2 register will be in µs.</a:t>
            </a:r>
          </a:p>
          <a:p>
            <a:pPr marL="171450" indent="-171450">
              <a:buFont typeface="Arial" panose="020B0604020202020204" pitchFamily="34" charset="0"/>
              <a:buChar char="•"/>
            </a:pPr>
            <a:r>
              <a:rPr lang="en-US" sz="1200" dirty="0"/>
              <a:t>Make sure to use a timer which supports PWM input mode!</a:t>
            </a:r>
          </a:p>
        </p:txBody>
      </p:sp>
      <p:sp>
        <p:nvSpPr>
          <p:cNvPr id="18" name="TextBox 12">
            <a:extLst>
              <a:ext uri="{FF2B5EF4-FFF2-40B4-BE49-F238E27FC236}">
                <a16:creationId xmlns:a16="http://schemas.microsoft.com/office/drawing/2014/main" id="{88208C88-C7BE-2D46-A128-E605B287677D}"/>
              </a:ext>
            </a:extLst>
          </p:cNvPr>
          <p:cNvSpPr txBox="1"/>
          <p:nvPr/>
        </p:nvSpPr>
        <p:spPr>
          <a:xfrm>
            <a:off x="412404" y="2208471"/>
            <a:ext cx="716870" cy="4616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reset counter</a:t>
            </a:r>
          </a:p>
        </p:txBody>
      </p:sp>
      <p:cxnSp>
        <p:nvCxnSpPr>
          <p:cNvPr id="51" name="Straight Connector 50">
            <a:extLst>
              <a:ext uri="{FF2B5EF4-FFF2-40B4-BE49-F238E27FC236}">
                <a16:creationId xmlns:a16="http://schemas.microsoft.com/office/drawing/2014/main" id="{E84AD6C5-DE43-0041-AAFE-F212D0C0C64F}"/>
              </a:ext>
            </a:extLst>
          </p:cNvPr>
          <p:cNvCxnSpPr>
            <a:cxnSpLocks/>
          </p:cNvCxnSpPr>
          <p:nvPr/>
        </p:nvCxnSpPr>
        <p:spPr>
          <a:xfrm>
            <a:off x="790698" y="1530027"/>
            <a:ext cx="360000" cy="298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8EC188-732F-4B4F-9413-4362E3146624}"/>
              </a:ext>
            </a:extLst>
          </p:cNvPr>
          <p:cNvCxnSpPr/>
          <p:nvPr/>
        </p:nvCxnSpPr>
        <p:spPr>
          <a:xfrm flipV="1">
            <a:off x="1150699" y="1171101"/>
            <a:ext cx="0" cy="36456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770E13E-FD3A-FD4C-8E03-36C527973EF6}"/>
              </a:ext>
            </a:extLst>
          </p:cNvPr>
          <p:cNvCxnSpPr>
            <a:cxnSpLocks/>
          </p:cNvCxnSpPr>
          <p:nvPr/>
        </p:nvCxnSpPr>
        <p:spPr>
          <a:xfrm>
            <a:off x="1510699" y="1171101"/>
            <a:ext cx="0" cy="36456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C4C3B3-E86D-F448-8BCD-258FAC28309C}"/>
              </a:ext>
            </a:extLst>
          </p:cNvPr>
          <p:cNvCxnSpPr>
            <a:cxnSpLocks/>
          </p:cNvCxnSpPr>
          <p:nvPr/>
        </p:nvCxnSpPr>
        <p:spPr>
          <a:xfrm flipV="1">
            <a:off x="1510699" y="1526704"/>
            <a:ext cx="720000" cy="2987"/>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03A0EB5-E264-204A-9C04-47DEA16D96D6}"/>
              </a:ext>
            </a:extLst>
          </p:cNvPr>
          <p:cNvSpPr txBox="1"/>
          <p:nvPr/>
        </p:nvSpPr>
        <p:spPr>
          <a:xfrm>
            <a:off x="4899885" y="228144"/>
            <a:ext cx="4104415" cy="4708981"/>
          </a:xfrm>
          <a:prstGeom prst="rect">
            <a:avLst/>
          </a:prstGeom>
          <a:solidFill>
            <a:schemeClr val="bg1">
              <a:lumMod val="85000"/>
            </a:schemeClr>
          </a:solidFill>
          <a:ln w="12700">
            <a:solidFill>
              <a:schemeClr val="accent1">
                <a:shade val="95000"/>
                <a:satMod val="105000"/>
              </a:schemeClr>
            </a:solidFill>
          </a:ln>
        </p:spPr>
        <p:txBody>
          <a:bodyPr wrap="square" rtlCol="0">
            <a:spAutoFit/>
          </a:bodyPr>
          <a:lstStyle/>
          <a:p>
            <a:r>
              <a:rPr lang="en-US" sz="1200" b="1" dirty="0"/>
              <a:t>Configuration (see also the example in the reference manual)</a:t>
            </a:r>
          </a:p>
          <a:p>
            <a:pPr marL="342900" indent="-342900">
              <a:buFont typeface="+mj-lt"/>
              <a:buAutoNum type="arabicPeriod"/>
            </a:pPr>
            <a:r>
              <a:rPr lang="en-US" sz="1200" dirty="0"/>
              <a:t>Enable timer clock in RCC_APB1ENR or RCC_APB2ENR register.</a:t>
            </a:r>
          </a:p>
          <a:p>
            <a:pPr marL="342900" indent="-342900">
              <a:buFont typeface="+mj-lt"/>
              <a:buAutoNum type="arabicPeriod"/>
            </a:pPr>
            <a:r>
              <a:rPr lang="en-US" sz="1200" dirty="0"/>
              <a:t>Set </a:t>
            </a:r>
            <a:r>
              <a:rPr lang="en-US" sz="1200" dirty="0" err="1"/>
              <a:t>prescaler</a:t>
            </a:r>
            <a:r>
              <a:rPr lang="en-US" sz="1200" dirty="0"/>
              <a:t> register (</a:t>
            </a:r>
            <a:r>
              <a:rPr lang="en-US" sz="1200" dirty="0" err="1"/>
              <a:t>TIMx_PSC</a:t>
            </a:r>
            <a:r>
              <a:rPr lang="en-US" sz="1200" dirty="0"/>
              <a:t>)</a:t>
            </a:r>
            <a:br>
              <a:rPr lang="en-US" sz="1200" dirty="0"/>
            </a:br>
            <a:r>
              <a:rPr lang="en-US" sz="1200" dirty="0"/>
              <a:t>to scale down the timer clock to 1 </a:t>
            </a:r>
            <a:r>
              <a:rPr lang="en-US" sz="1200" dirty="0" err="1"/>
              <a:t>MHz.</a:t>
            </a:r>
            <a:endParaRPr lang="en-US" sz="1200" dirty="0"/>
          </a:p>
          <a:p>
            <a:pPr marL="342900" indent="-342900">
              <a:buFont typeface="+mj-lt"/>
              <a:buAutoNum type="arabicPeriod"/>
            </a:pPr>
            <a:r>
              <a:rPr lang="en-US" sz="1200" dirty="0"/>
              <a:t>Set CC1 channel as input with IC1 mapped on TI1 (TIMx_CCMR1, CC1S bits on ‘01’).</a:t>
            </a:r>
          </a:p>
          <a:p>
            <a:pPr marL="342900" indent="-342900">
              <a:buFont typeface="+mj-lt"/>
              <a:buAutoNum type="arabicPeriod"/>
            </a:pPr>
            <a:r>
              <a:rPr lang="en-US" sz="1200" dirty="0"/>
              <a:t>Set CC1NP/CC1P bits to noninverted / rising edge (</a:t>
            </a:r>
            <a:r>
              <a:rPr lang="en-US" sz="1200" dirty="0" err="1"/>
              <a:t>TIMx_CCER</a:t>
            </a:r>
            <a:r>
              <a:rPr lang="en-US" sz="1200" dirty="0"/>
              <a:t>, CC1NP bit on ‘0’, CC1P bit on ‘0’).</a:t>
            </a:r>
          </a:p>
          <a:p>
            <a:pPr marL="342900" indent="-342900">
              <a:buFont typeface="+mj-lt"/>
              <a:buAutoNum type="arabicPeriod"/>
            </a:pPr>
            <a:r>
              <a:rPr lang="en-US" sz="1200" dirty="0"/>
              <a:t>Enable Capture/Compare 1 capture (</a:t>
            </a:r>
            <a:r>
              <a:rPr lang="en-US" sz="1200" dirty="0" err="1"/>
              <a:t>TIMx_CCER</a:t>
            </a:r>
            <a:r>
              <a:rPr lang="en-US" sz="1200" dirty="0"/>
              <a:t>, CC1E bit on ‘1’).</a:t>
            </a:r>
          </a:p>
          <a:p>
            <a:pPr marL="342900" indent="-342900">
              <a:buFont typeface="+mj-lt"/>
              <a:buAutoNum type="arabicPeriod"/>
            </a:pPr>
            <a:r>
              <a:rPr lang="en-US" sz="1200" dirty="0"/>
              <a:t>Set CC2 channel as input with IC2 mapped on TI1 (TIMx_CCMR1 CC2S bits on ’10’).</a:t>
            </a:r>
          </a:p>
          <a:p>
            <a:pPr marL="342900" indent="-342900">
              <a:buFont typeface="+mj-lt"/>
              <a:buAutoNum type="arabicPeriod"/>
            </a:pPr>
            <a:r>
              <a:rPr lang="en-US" sz="1200" dirty="0"/>
              <a:t>Set CC2NP/CC2P bits to inverted / falling edge (</a:t>
            </a:r>
            <a:r>
              <a:rPr lang="en-US" sz="1200" dirty="0" err="1"/>
              <a:t>TIMx_CCER</a:t>
            </a:r>
            <a:r>
              <a:rPr lang="en-US" sz="1200" dirty="0"/>
              <a:t>, CC2NP bit on ‘0’, CC2P bit on ‘1’).</a:t>
            </a:r>
          </a:p>
          <a:p>
            <a:pPr marL="342900" indent="-342900">
              <a:buFont typeface="+mj-lt"/>
              <a:buAutoNum type="arabicPeriod"/>
            </a:pPr>
            <a:r>
              <a:rPr lang="en-US" sz="1200" dirty="0"/>
              <a:t>Enable Capture/Compare 2 capture (</a:t>
            </a:r>
            <a:r>
              <a:rPr lang="en-US" sz="1200" dirty="0" err="1"/>
              <a:t>TIMx_CCER</a:t>
            </a:r>
            <a:r>
              <a:rPr lang="en-US" sz="1200" dirty="0"/>
              <a:t>, CC2E bit on ‘1’).</a:t>
            </a:r>
          </a:p>
          <a:p>
            <a:pPr marL="342900" indent="-342900">
              <a:buFont typeface="+mj-lt"/>
              <a:buAutoNum type="arabicPeriod"/>
            </a:pPr>
            <a:r>
              <a:rPr lang="en-US" sz="1200" dirty="0"/>
              <a:t>Set Trigger selection to Filtered Timer Input 1 (</a:t>
            </a:r>
            <a:r>
              <a:rPr lang="en-US" sz="1200" dirty="0" err="1"/>
              <a:t>TIMx_SMCR</a:t>
            </a:r>
            <a:r>
              <a:rPr lang="en-US" sz="1200" dirty="0"/>
              <a:t>, TS bits on ‘101’).</a:t>
            </a:r>
          </a:p>
          <a:p>
            <a:pPr marL="342900" indent="-342900">
              <a:buFont typeface="+mj-lt"/>
              <a:buAutoNum type="arabicPeriod"/>
            </a:pPr>
            <a:r>
              <a:rPr lang="en-US" sz="1200" dirty="0"/>
              <a:t>Set Slave mode selection to Reset Mode (</a:t>
            </a:r>
            <a:r>
              <a:rPr lang="en-US" sz="1200" dirty="0" err="1"/>
              <a:t>TIMx_SMCR</a:t>
            </a:r>
            <a:r>
              <a:rPr lang="en-US" sz="1200" dirty="0"/>
              <a:t>, SMS[2:0] bits on ‘100’).</a:t>
            </a:r>
          </a:p>
          <a:p>
            <a:pPr marL="342900" indent="-342900">
              <a:buFont typeface="+mj-lt"/>
              <a:buAutoNum type="arabicPeriod"/>
            </a:pPr>
            <a:r>
              <a:rPr lang="en-US" sz="1200" dirty="0"/>
              <a:t>Enable counter (TIMx_CR1).</a:t>
            </a:r>
          </a:p>
          <a:p>
            <a:pPr marL="342900" indent="-342900">
              <a:buFont typeface="+mj-lt"/>
              <a:buAutoNum type="arabicPeriod"/>
            </a:pPr>
            <a:r>
              <a:rPr lang="en-US" sz="1200" dirty="0"/>
              <a:t>Connect timer channel 1 input to a GPIO pin by setting an alternate function for that pin, see later in this presentation.</a:t>
            </a:r>
          </a:p>
        </p:txBody>
      </p:sp>
      <p:cxnSp>
        <p:nvCxnSpPr>
          <p:cNvPr id="59" name="Straight Connector 58">
            <a:extLst>
              <a:ext uri="{FF2B5EF4-FFF2-40B4-BE49-F238E27FC236}">
                <a16:creationId xmlns:a16="http://schemas.microsoft.com/office/drawing/2014/main" id="{9C2B7D2A-5DC8-4342-992F-566207D48240}"/>
              </a:ext>
            </a:extLst>
          </p:cNvPr>
          <p:cNvCxnSpPr>
            <a:cxnSpLocks/>
          </p:cNvCxnSpPr>
          <p:nvPr/>
        </p:nvCxnSpPr>
        <p:spPr>
          <a:xfrm>
            <a:off x="1150698" y="1171101"/>
            <a:ext cx="3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08FE1FF-BA60-DC4F-8776-40D829D80D50}"/>
              </a:ext>
            </a:extLst>
          </p:cNvPr>
          <p:cNvCxnSpPr>
            <a:cxnSpLocks/>
          </p:cNvCxnSpPr>
          <p:nvPr/>
        </p:nvCxnSpPr>
        <p:spPr>
          <a:xfrm flipV="1">
            <a:off x="2230699" y="1161548"/>
            <a:ext cx="0" cy="36000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974496C-A5FC-F441-B6C2-D1A1C07033F0}"/>
              </a:ext>
            </a:extLst>
          </p:cNvPr>
          <p:cNvCxnSpPr>
            <a:cxnSpLocks/>
          </p:cNvCxnSpPr>
          <p:nvPr/>
        </p:nvCxnSpPr>
        <p:spPr>
          <a:xfrm>
            <a:off x="2590699" y="1161548"/>
            <a:ext cx="0" cy="36456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D583D76-BD47-5945-9FF4-DE75E2A380C9}"/>
              </a:ext>
            </a:extLst>
          </p:cNvPr>
          <p:cNvCxnSpPr>
            <a:cxnSpLocks/>
          </p:cNvCxnSpPr>
          <p:nvPr/>
        </p:nvCxnSpPr>
        <p:spPr>
          <a:xfrm flipV="1">
            <a:off x="2590699" y="1517151"/>
            <a:ext cx="720000" cy="2987"/>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2270D7C-6168-D349-B15C-3572AF0BA6A1}"/>
              </a:ext>
            </a:extLst>
          </p:cNvPr>
          <p:cNvCxnSpPr>
            <a:cxnSpLocks/>
          </p:cNvCxnSpPr>
          <p:nvPr/>
        </p:nvCxnSpPr>
        <p:spPr>
          <a:xfrm>
            <a:off x="2230699" y="1161111"/>
            <a:ext cx="3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E83BB5D-3B4C-A647-87BA-03F144747A0F}"/>
              </a:ext>
            </a:extLst>
          </p:cNvPr>
          <p:cNvCxnSpPr>
            <a:cxnSpLocks/>
          </p:cNvCxnSpPr>
          <p:nvPr/>
        </p:nvCxnSpPr>
        <p:spPr>
          <a:xfrm flipV="1">
            <a:off x="3315820" y="1161548"/>
            <a:ext cx="0" cy="36000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25DC025-7C96-DE44-9217-2804EEB9DEAD}"/>
              </a:ext>
            </a:extLst>
          </p:cNvPr>
          <p:cNvCxnSpPr>
            <a:cxnSpLocks/>
          </p:cNvCxnSpPr>
          <p:nvPr/>
        </p:nvCxnSpPr>
        <p:spPr>
          <a:xfrm>
            <a:off x="3675820" y="1161548"/>
            <a:ext cx="0" cy="36456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55CC620-8080-DE42-B329-34C6EE6493AD}"/>
              </a:ext>
            </a:extLst>
          </p:cNvPr>
          <p:cNvCxnSpPr>
            <a:cxnSpLocks/>
          </p:cNvCxnSpPr>
          <p:nvPr/>
        </p:nvCxnSpPr>
        <p:spPr>
          <a:xfrm flipV="1">
            <a:off x="3675820" y="1517151"/>
            <a:ext cx="720000" cy="2987"/>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F10C68A-451E-4A49-9CB5-716E7F54B1A8}"/>
              </a:ext>
            </a:extLst>
          </p:cNvPr>
          <p:cNvCxnSpPr>
            <a:cxnSpLocks/>
          </p:cNvCxnSpPr>
          <p:nvPr/>
        </p:nvCxnSpPr>
        <p:spPr>
          <a:xfrm>
            <a:off x="3315820" y="1161111"/>
            <a:ext cx="3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12">
            <a:extLst>
              <a:ext uri="{FF2B5EF4-FFF2-40B4-BE49-F238E27FC236}">
                <a16:creationId xmlns:a16="http://schemas.microsoft.com/office/drawing/2014/main" id="{66AFBE0E-4E21-6B45-8C0C-891DE6A1D0A9}"/>
              </a:ext>
            </a:extLst>
          </p:cNvPr>
          <p:cNvSpPr txBox="1"/>
          <p:nvPr/>
        </p:nvSpPr>
        <p:spPr>
          <a:xfrm>
            <a:off x="-88056" y="1018382"/>
            <a:ext cx="876193"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PWM input signal</a:t>
            </a:r>
          </a:p>
        </p:txBody>
      </p:sp>
      <p:sp>
        <p:nvSpPr>
          <p:cNvPr id="71" name="TextBox 12">
            <a:extLst>
              <a:ext uri="{FF2B5EF4-FFF2-40B4-BE49-F238E27FC236}">
                <a16:creationId xmlns:a16="http://schemas.microsoft.com/office/drawing/2014/main" id="{7B148A33-C044-6C40-98C4-36C9440D934E}"/>
              </a:ext>
            </a:extLst>
          </p:cNvPr>
          <p:cNvSpPr txBox="1"/>
          <p:nvPr/>
        </p:nvSpPr>
        <p:spPr>
          <a:xfrm>
            <a:off x="1513297" y="2234630"/>
            <a:ext cx="1001001" cy="830997"/>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t>pulse width in TIMx_CCR2 register</a:t>
            </a:r>
          </a:p>
        </p:txBody>
      </p:sp>
      <p:cxnSp>
        <p:nvCxnSpPr>
          <p:cNvPr id="42" name="Straight Arrow Connector 41">
            <a:extLst>
              <a:ext uri="{FF2B5EF4-FFF2-40B4-BE49-F238E27FC236}">
                <a16:creationId xmlns:a16="http://schemas.microsoft.com/office/drawing/2014/main" id="{A4C2F7FA-1D2F-3947-B3B5-9D89BB07C140}"/>
              </a:ext>
            </a:extLst>
          </p:cNvPr>
          <p:cNvCxnSpPr/>
          <p:nvPr/>
        </p:nvCxnSpPr>
        <p:spPr>
          <a:xfrm flipV="1">
            <a:off x="970698" y="1533015"/>
            <a:ext cx="180000" cy="678695"/>
          </a:xfrm>
          <a:prstGeom prst="straightConnector1">
            <a:avLst/>
          </a:prstGeom>
          <a:ln w="9525">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7506B6DA-D18A-D14D-B9F4-8A2F5A9A6D91}"/>
              </a:ext>
            </a:extLst>
          </p:cNvPr>
          <p:cNvCxnSpPr>
            <a:cxnSpLocks/>
          </p:cNvCxnSpPr>
          <p:nvPr/>
        </p:nvCxnSpPr>
        <p:spPr>
          <a:xfrm flipH="1" flipV="1">
            <a:off x="1507568" y="1555935"/>
            <a:ext cx="180000" cy="678695"/>
          </a:xfrm>
          <a:prstGeom prst="straightConnector1">
            <a:avLst/>
          </a:prstGeom>
          <a:ln w="9525">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850E4F00-77BA-7F45-80D8-D98C80426C7D}"/>
              </a:ext>
            </a:extLst>
          </p:cNvPr>
          <p:cNvCxnSpPr>
            <a:cxnSpLocks/>
          </p:cNvCxnSpPr>
          <p:nvPr/>
        </p:nvCxnSpPr>
        <p:spPr>
          <a:xfrm flipH="1" flipV="1">
            <a:off x="2230699" y="1555935"/>
            <a:ext cx="541020" cy="665129"/>
          </a:xfrm>
          <a:prstGeom prst="straightConnector1">
            <a:avLst/>
          </a:prstGeom>
          <a:ln w="9525">
            <a:prstDash val="lgDash"/>
            <a:tailEnd type="triangle"/>
          </a:ln>
        </p:spPr>
        <p:style>
          <a:lnRef idx="2">
            <a:schemeClr val="accent1"/>
          </a:lnRef>
          <a:fillRef idx="0">
            <a:schemeClr val="accent1"/>
          </a:fillRef>
          <a:effectRef idx="1">
            <a:schemeClr val="accent1"/>
          </a:effectRef>
          <a:fontRef idx="minor">
            <a:schemeClr val="tx1"/>
          </a:fontRef>
        </p:style>
      </p:cxnSp>
      <p:sp>
        <p:nvSpPr>
          <p:cNvPr id="78" name="TextBox 12">
            <a:extLst>
              <a:ext uri="{FF2B5EF4-FFF2-40B4-BE49-F238E27FC236}">
                <a16:creationId xmlns:a16="http://schemas.microsoft.com/office/drawing/2014/main" id="{3718C205-0D29-6145-882D-FF6A83D11FFC}"/>
              </a:ext>
            </a:extLst>
          </p:cNvPr>
          <p:cNvSpPr txBox="1"/>
          <p:nvPr/>
        </p:nvSpPr>
        <p:spPr>
          <a:xfrm>
            <a:off x="2631200" y="2225312"/>
            <a:ext cx="1001001"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t>period in TIMx_CCR1 register</a:t>
            </a:r>
          </a:p>
        </p:txBody>
      </p:sp>
    </p:spTree>
    <p:extLst>
      <p:ext uri="{BB962C8B-B14F-4D97-AF65-F5344CB8AC3E}">
        <p14:creationId xmlns:p14="http://schemas.microsoft.com/office/powerpoint/2010/main" val="108718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31540" y="80095"/>
            <a:ext cx="8147248" cy="857250"/>
          </a:xfrm>
        </p:spPr>
        <p:txBody>
          <a:bodyPr>
            <a:normAutofit fontScale="90000"/>
          </a:bodyPr>
          <a:lstStyle/>
          <a:p>
            <a:r>
              <a:rPr lang="en-GB" dirty="0"/>
              <a:t>Example: PWM output + PWM input to read out ultrasonic sensor HC-SR04</a:t>
            </a:r>
            <a:endParaRPr lang="en-GB" sz="2000" dirty="0"/>
          </a:p>
        </p:txBody>
      </p:sp>
      <p:pic>
        <p:nvPicPr>
          <p:cNvPr id="4" name="Picture 3" descr="A picture containing coffee, cup, microphone&#10;&#10;Description automatically generated">
            <a:extLst>
              <a:ext uri="{FF2B5EF4-FFF2-40B4-BE49-F238E27FC236}">
                <a16:creationId xmlns:a16="http://schemas.microsoft.com/office/drawing/2014/main" id="{24CBDBC2-59EB-4DF4-A41B-11710D81BE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670" y="877705"/>
            <a:ext cx="1229456" cy="940870"/>
          </a:xfrm>
          <a:prstGeom prst="rect">
            <a:avLst/>
          </a:prstGeom>
        </p:spPr>
      </p:pic>
      <p:pic>
        <p:nvPicPr>
          <p:cNvPr id="6" name="Picture 5" descr="Diagram&#10;&#10;Description automatically generated">
            <a:extLst>
              <a:ext uri="{FF2B5EF4-FFF2-40B4-BE49-F238E27FC236}">
                <a16:creationId xmlns:a16="http://schemas.microsoft.com/office/drawing/2014/main" id="{EEE5E22E-A2D6-4250-BA01-948859D3FB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668" y="1853308"/>
            <a:ext cx="4363989" cy="1727182"/>
          </a:xfrm>
          <a:prstGeom prst="rect">
            <a:avLst/>
          </a:prstGeom>
        </p:spPr>
      </p:pic>
      <p:sp>
        <p:nvSpPr>
          <p:cNvPr id="43" name="TextBox 12">
            <a:extLst>
              <a:ext uri="{FF2B5EF4-FFF2-40B4-BE49-F238E27FC236}">
                <a16:creationId xmlns:a16="http://schemas.microsoft.com/office/drawing/2014/main" id="{59F46539-A44C-459E-B922-EB4808149C0E}"/>
              </a:ext>
            </a:extLst>
          </p:cNvPr>
          <p:cNvSpPr txBox="1"/>
          <p:nvPr/>
        </p:nvSpPr>
        <p:spPr>
          <a:xfrm>
            <a:off x="5902754" y="1707842"/>
            <a:ext cx="1034669" cy="4616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t>10 </a:t>
            </a:r>
            <a:r>
              <a:rPr lang="el-GR" sz="1200" dirty="0"/>
              <a:t>μ</a:t>
            </a:r>
            <a:r>
              <a:rPr lang="en-US" sz="1200" dirty="0"/>
              <a:t>s</a:t>
            </a:r>
            <a:br>
              <a:rPr lang="en-US" sz="1200" dirty="0"/>
            </a:br>
            <a:r>
              <a:rPr lang="en-US" sz="1200" dirty="0"/>
              <a:t>trigger pulse</a:t>
            </a:r>
          </a:p>
        </p:txBody>
      </p:sp>
      <p:cxnSp>
        <p:nvCxnSpPr>
          <p:cNvPr id="44" name="Straight Connector 43">
            <a:extLst>
              <a:ext uri="{FF2B5EF4-FFF2-40B4-BE49-F238E27FC236}">
                <a16:creationId xmlns:a16="http://schemas.microsoft.com/office/drawing/2014/main" id="{6BA1A241-7199-489E-B8CE-83FF06CD5834}"/>
              </a:ext>
            </a:extLst>
          </p:cNvPr>
          <p:cNvCxnSpPr>
            <a:cxnSpLocks/>
          </p:cNvCxnSpPr>
          <p:nvPr/>
        </p:nvCxnSpPr>
        <p:spPr>
          <a:xfrm flipV="1">
            <a:off x="6064964" y="1449191"/>
            <a:ext cx="279749"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B5380C-9C11-4EEE-9BE1-392ED43FC38D}"/>
              </a:ext>
            </a:extLst>
          </p:cNvPr>
          <p:cNvCxnSpPr>
            <a:cxnSpLocks/>
          </p:cNvCxnSpPr>
          <p:nvPr/>
        </p:nvCxnSpPr>
        <p:spPr>
          <a:xfrm flipV="1">
            <a:off x="6344713" y="1099112"/>
            <a:ext cx="0" cy="35599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A2A2D3-5AD8-4FDD-AAD6-CE11C93338D9}"/>
              </a:ext>
            </a:extLst>
          </p:cNvPr>
          <p:cNvCxnSpPr>
            <a:cxnSpLocks/>
          </p:cNvCxnSpPr>
          <p:nvPr/>
        </p:nvCxnSpPr>
        <p:spPr>
          <a:xfrm>
            <a:off x="6458480" y="1100853"/>
            <a:ext cx="0" cy="35425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4FB37C-684E-40C5-95AE-33ABB6FE5ED8}"/>
              </a:ext>
            </a:extLst>
          </p:cNvPr>
          <p:cNvCxnSpPr>
            <a:cxnSpLocks/>
          </p:cNvCxnSpPr>
          <p:nvPr/>
        </p:nvCxnSpPr>
        <p:spPr>
          <a:xfrm flipV="1">
            <a:off x="6455225" y="1445170"/>
            <a:ext cx="918080" cy="744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028C80-7B0E-46DA-B203-9E5ECA4EB423}"/>
              </a:ext>
            </a:extLst>
          </p:cNvPr>
          <p:cNvCxnSpPr>
            <a:cxnSpLocks/>
          </p:cNvCxnSpPr>
          <p:nvPr/>
        </p:nvCxnSpPr>
        <p:spPr>
          <a:xfrm>
            <a:off x="6342126" y="1100853"/>
            <a:ext cx="11635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TextBox 12">
            <a:extLst>
              <a:ext uri="{FF2B5EF4-FFF2-40B4-BE49-F238E27FC236}">
                <a16:creationId xmlns:a16="http://schemas.microsoft.com/office/drawing/2014/main" id="{D856D9B0-2A47-4CB3-ACED-7C92813A12D0}"/>
              </a:ext>
            </a:extLst>
          </p:cNvPr>
          <p:cNvSpPr txBox="1"/>
          <p:nvPr/>
        </p:nvSpPr>
        <p:spPr>
          <a:xfrm>
            <a:off x="4283968" y="1044536"/>
            <a:ext cx="1802560" cy="4616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Trigger (Initiate) signal =  PWM output signal</a:t>
            </a:r>
          </a:p>
        </p:txBody>
      </p:sp>
      <p:sp>
        <p:nvSpPr>
          <p:cNvPr id="73" name="TextBox 12">
            <a:extLst>
              <a:ext uri="{FF2B5EF4-FFF2-40B4-BE49-F238E27FC236}">
                <a16:creationId xmlns:a16="http://schemas.microsoft.com/office/drawing/2014/main" id="{855013F7-E6FF-4CC1-A463-122D58FC62C1}"/>
              </a:ext>
            </a:extLst>
          </p:cNvPr>
          <p:cNvSpPr txBox="1"/>
          <p:nvPr/>
        </p:nvSpPr>
        <p:spPr>
          <a:xfrm>
            <a:off x="7036629" y="1708128"/>
            <a:ext cx="2022737" cy="830997"/>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t>20..100 </a:t>
            </a:r>
            <a:r>
              <a:rPr lang="en-US" sz="1200" dirty="0" err="1"/>
              <a:t>ms</a:t>
            </a:r>
            <a:r>
              <a:rPr lang="en-US" sz="1200" dirty="0"/>
              <a:t> between trigger pulses to make sure there is no more echo (for distances &lt; 1m 20 </a:t>
            </a:r>
            <a:r>
              <a:rPr lang="en-US" sz="1200" dirty="0" err="1"/>
              <a:t>ms</a:t>
            </a:r>
            <a:r>
              <a:rPr lang="en-US" sz="1200" dirty="0"/>
              <a:t> is ok) </a:t>
            </a:r>
          </a:p>
        </p:txBody>
      </p:sp>
      <p:cxnSp>
        <p:nvCxnSpPr>
          <p:cNvPr id="76" name="Straight Arrow Connector 75">
            <a:extLst>
              <a:ext uri="{FF2B5EF4-FFF2-40B4-BE49-F238E27FC236}">
                <a16:creationId xmlns:a16="http://schemas.microsoft.com/office/drawing/2014/main" id="{C3FC6781-3A43-4EAC-ACA7-651C2F69B272}"/>
              </a:ext>
            </a:extLst>
          </p:cNvPr>
          <p:cNvCxnSpPr>
            <a:cxnSpLocks/>
          </p:cNvCxnSpPr>
          <p:nvPr/>
        </p:nvCxnSpPr>
        <p:spPr>
          <a:xfrm flipV="1">
            <a:off x="6328612" y="1455109"/>
            <a:ext cx="77790" cy="272706"/>
          </a:xfrm>
          <a:prstGeom prst="straightConnector1">
            <a:avLst/>
          </a:prstGeom>
          <a:ln w="9525">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9F3CBF8B-7C48-46E2-8F97-B8B24FB3EE5D}"/>
              </a:ext>
            </a:extLst>
          </p:cNvPr>
          <p:cNvCxnSpPr>
            <a:cxnSpLocks/>
          </p:cNvCxnSpPr>
          <p:nvPr/>
        </p:nvCxnSpPr>
        <p:spPr>
          <a:xfrm flipH="1" flipV="1">
            <a:off x="7098822" y="1488890"/>
            <a:ext cx="99708" cy="238925"/>
          </a:xfrm>
          <a:prstGeom prst="straightConnector1">
            <a:avLst/>
          </a:prstGeom>
          <a:ln w="9525">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34B71105-B62C-4BD7-9BCC-E471E1AF8B63}"/>
              </a:ext>
            </a:extLst>
          </p:cNvPr>
          <p:cNvCxnSpPr>
            <a:cxnSpLocks/>
          </p:cNvCxnSpPr>
          <p:nvPr/>
        </p:nvCxnSpPr>
        <p:spPr>
          <a:xfrm flipV="1">
            <a:off x="7425384" y="1447450"/>
            <a:ext cx="279749"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10FA0D4-15CF-4B46-9131-0ED8C00B75C8}"/>
              </a:ext>
            </a:extLst>
          </p:cNvPr>
          <p:cNvCxnSpPr>
            <a:cxnSpLocks/>
          </p:cNvCxnSpPr>
          <p:nvPr/>
        </p:nvCxnSpPr>
        <p:spPr>
          <a:xfrm flipV="1">
            <a:off x="7705133" y="1097371"/>
            <a:ext cx="0" cy="35599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66C991-6454-4833-8A67-9ADEE4CE4363}"/>
              </a:ext>
            </a:extLst>
          </p:cNvPr>
          <p:cNvCxnSpPr>
            <a:cxnSpLocks/>
          </p:cNvCxnSpPr>
          <p:nvPr/>
        </p:nvCxnSpPr>
        <p:spPr>
          <a:xfrm>
            <a:off x="7818900" y="1099112"/>
            <a:ext cx="0" cy="35425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9FE085-DB0C-490D-BEDA-9D6D01093364}"/>
              </a:ext>
            </a:extLst>
          </p:cNvPr>
          <p:cNvCxnSpPr>
            <a:cxnSpLocks/>
          </p:cNvCxnSpPr>
          <p:nvPr/>
        </p:nvCxnSpPr>
        <p:spPr>
          <a:xfrm flipV="1">
            <a:off x="7815645" y="1446313"/>
            <a:ext cx="976093" cy="4564"/>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B5939F9-BA15-4FD3-A174-8476518ED6F4}"/>
              </a:ext>
            </a:extLst>
          </p:cNvPr>
          <p:cNvCxnSpPr>
            <a:cxnSpLocks/>
          </p:cNvCxnSpPr>
          <p:nvPr/>
        </p:nvCxnSpPr>
        <p:spPr>
          <a:xfrm>
            <a:off x="7702546" y="1099112"/>
            <a:ext cx="11635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210637-D8FA-422D-BD8F-38AC81727F41}"/>
              </a:ext>
            </a:extLst>
          </p:cNvPr>
          <p:cNvCxnSpPr>
            <a:cxnSpLocks/>
          </p:cNvCxnSpPr>
          <p:nvPr/>
        </p:nvCxnSpPr>
        <p:spPr>
          <a:xfrm flipV="1">
            <a:off x="7365427" y="1396458"/>
            <a:ext cx="26665" cy="9742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357829-99F2-4CCD-BC8B-C5725D5026ED}"/>
              </a:ext>
            </a:extLst>
          </p:cNvPr>
          <p:cNvCxnSpPr>
            <a:cxnSpLocks/>
          </p:cNvCxnSpPr>
          <p:nvPr/>
        </p:nvCxnSpPr>
        <p:spPr>
          <a:xfrm flipV="1">
            <a:off x="7407435" y="1393130"/>
            <a:ext cx="26665" cy="9742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0778952-FAB0-464E-9D79-465FF5A2C2E5}"/>
              </a:ext>
            </a:extLst>
          </p:cNvPr>
          <p:cNvSpPr txBox="1"/>
          <p:nvPr/>
        </p:nvSpPr>
        <p:spPr>
          <a:xfrm>
            <a:off x="1779445" y="1023306"/>
            <a:ext cx="2629626" cy="615553"/>
          </a:xfrm>
          <a:prstGeom prst="rect">
            <a:avLst/>
          </a:prstGeom>
          <a:solidFill>
            <a:srgbClr val="FFFF00">
              <a:alpha val="57000"/>
            </a:srgbClr>
          </a:solidFill>
        </p:spPr>
        <p:txBody>
          <a:bodyPr wrap="square" rtlCol="0">
            <a:spAutoFit/>
          </a:bodyPr>
          <a:lstStyle/>
          <a:p>
            <a:r>
              <a:rPr lang="en-US" b="1" i="1" dirty="0"/>
              <a:t>Fact:</a:t>
            </a:r>
          </a:p>
          <a:p>
            <a:r>
              <a:rPr lang="en-US" sz="1600" dirty="0"/>
              <a:t>Sound travels appr. 34 cm/</a:t>
            </a:r>
            <a:r>
              <a:rPr lang="en-US" sz="1600" dirty="0" err="1"/>
              <a:t>ms</a:t>
            </a:r>
            <a:endParaRPr lang="en-US" sz="1600" dirty="0"/>
          </a:p>
        </p:txBody>
      </p:sp>
      <p:cxnSp>
        <p:nvCxnSpPr>
          <p:cNvPr id="110" name="Straight Connector 109">
            <a:extLst>
              <a:ext uri="{FF2B5EF4-FFF2-40B4-BE49-F238E27FC236}">
                <a16:creationId xmlns:a16="http://schemas.microsoft.com/office/drawing/2014/main" id="{AE1CE642-0D3E-43AD-9648-68717CF8B52E}"/>
              </a:ext>
            </a:extLst>
          </p:cNvPr>
          <p:cNvCxnSpPr>
            <a:cxnSpLocks/>
          </p:cNvCxnSpPr>
          <p:nvPr/>
        </p:nvCxnSpPr>
        <p:spPr>
          <a:xfrm flipV="1">
            <a:off x="6118914" y="3005821"/>
            <a:ext cx="579987" cy="201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AF18164-058D-48F3-A4A5-7DBAC5BF9629}"/>
              </a:ext>
            </a:extLst>
          </p:cNvPr>
          <p:cNvCxnSpPr>
            <a:cxnSpLocks/>
          </p:cNvCxnSpPr>
          <p:nvPr/>
        </p:nvCxnSpPr>
        <p:spPr>
          <a:xfrm flipV="1">
            <a:off x="6701411" y="2653154"/>
            <a:ext cx="0" cy="35599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F72CA2A-40F4-40EA-A78B-ECEAEED0E621}"/>
              </a:ext>
            </a:extLst>
          </p:cNvPr>
          <p:cNvCxnSpPr>
            <a:cxnSpLocks/>
          </p:cNvCxnSpPr>
          <p:nvPr/>
        </p:nvCxnSpPr>
        <p:spPr>
          <a:xfrm>
            <a:off x="7087639" y="2654895"/>
            <a:ext cx="0" cy="35425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93BD55D-00AB-4537-92E5-F0D788940BA2}"/>
              </a:ext>
            </a:extLst>
          </p:cNvPr>
          <p:cNvCxnSpPr>
            <a:cxnSpLocks/>
          </p:cNvCxnSpPr>
          <p:nvPr/>
        </p:nvCxnSpPr>
        <p:spPr>
          <a:xfrm>
            <a:off x="7083701" y="3009150"/>
            <a:ext cx="366448"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80350D5-54DD-4649-8D7C-F228CE15B4FA}"/>
              </a:ext>
            </a:extLst>
          </p:cNvPr>
          <p:cNvCxnSpPr>
            <a:cxnSpLocks/>
          </p:cNvCxnSpPr>
          <p:nvPr/>
        </p:nvCxnSpPr>
        <p:spPr>
          <a:xfrm>
            <a:off x="6701411" y="2661351"/>
            <a:ext cx="38622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5" name="TextBox 12">
            <a:extLst>
              <a:ext uri="{FF2B5EF4-FFF2-40B4-BE49-F238E27FC236}">
                <a16:creationId xmlns:a16="http://schemas.microsoft.com/office/drawing/2014/main" id="{F69EF98E-FA0F-47DD-BCEB-B43DDB468D4B}"/>
              </a:ext>
            </a:extLst>
          </p:cNvPr>
          <p:cNvSpPr txBox="1"/>
          <p:nvPr/>
        </p:nvSpPr>
        <p:spPr>
          <a:xfrm>
            <a:off x="4350207" y="2563245"/>
            <a:ext cx="1802560" cy="46166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Echo signal =</a:t>
            </a:r>
            <a:br>
              <a:rPr lang="en-US" sz="1200" dirty="0"/>
            </a:br>
            <a:r>
              <a:rPr lang="en-US" sz="1200" dirty="0"/>
              <a:t>PWM input signal</a:t>
            </a:r>
          </a:p>
        </p:txBody>
      </p:sp>
      <p:cxnSp>
        <p:nvCxnSpPr>
          <p:cNvPr id="121" name="Straight Connector 120">
            <a:extLst>
              <a:ext uri="{FF2B5EF4-FFF2-40B4-BE49-F238E27FC236}">
                <a16:creationId xmlns:a16="http://schemas.microsoft.com/office/drawing/2014/main" id="{646EBE6B-1EDC-435C-B268-49878FDA62BD}"/>
              </a:ext>
            </a:extLst>
          </p:cNvPr>
          <p:cNvCxnSpPr>
            <a:cxnSpLocks/>
          </p:cNvCxnSpPr>
          <p:nvPr/>
        </p:nvCxnSpPr>
        <p:spPr>
          <a:xfrm flipV="1">
            <a:off x="7442271" y="2960438"/>
            <a:ext cx="26665" cy="9742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24F8FBD-B04C-4437-931D-D2A632353E7D}"/>
              </a:ext>
            </a:extLst>
          </p:cNvPr>
          <p:cNvCxnSpPr>
            <a:cxnSpLocks/>
          </p:cNvCxnSpPr>
          <p:nvPr/>
        </p:nvCxnSpPr>
        <p:spPr>
          <a:xfrm flipV="1">
            <a:off x="7484279" y="2957110"/>
            <a:ext cx="26665" cy="9742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0ACE682-12B1-4B33-8780-F2CEB9D4A2DA}"/>
              </a:ext>
            </a:extLst>
          </p:cNvPr>
          <p:cNvCxnSpPr>
            <a:cxnSpLocks/>
          </p:cNvCxnSpPr>
          <p:nvPr/>
        </p:nvCxnSpPr>
        <p:spPr>
          <a:xfrm flipV="1">
            <a:off x="7504567" y="3005821"/>
            <a:ext cx="579987" cy="201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EC40600-CB8E-4490-84AE-DD8D57E5E302}"/>
              </a:ext>
            </a:extLst>
          </p:cNvPr>
          <p:cNvCxnSpPr>
            <a:cxnSpLocks/>
          </p:cNvCxnSpPr>
          <p:nvPr/>
        </p:nvCxnSpPr>
        <p:spPr>
          <a:xfrm flipV="1">
            <a:off x="8087064" y="2653154"/>
            <a:ext cx="0" cy="355996"/>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F4646C0-13AA-447B-B73C-F5E6B20213C1}"/>
              </a:ext>
            </a:extLst>
          </p:cNvPr>
          <p:cNvCxnSpPr>
            <a:cxnSpLocks/>
          </p:cNvCxnSpPr>
          <p:nvPr/>
        </p:nvCxnSpPr>
        <p:spPr>
          <a:xfrm>
            <a:off x="8473292" y="2654895"/>
            <a:ext cx="0" cy="35425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A90C645-2813-4938-A50D-EE6DDC85B205}"/>
              </a:ext>
            </a:extLst>
          </p:cNvPr>
          <p:cNvCxnSpPr>
            <a:cxnSpLocks/>
          </p:cNvCxnSpPr>
          <p:nvPr/>
        </p:nvCxnSpPr>
        <p:spPr>
          <a:xfrm>
            <a:off x="8087064" y="2661351"/>
            <a:ext cx="38622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8022CD9-61B6-4807-A5FB-A9730BAEC40D}"/>
              </a:ext>
            </a:extLst>
          </p:cNvPr>
          <p:cNvCxnSpPr>
            <a:cxnSpLocks/>
          </p:cNvCxnSpPr>
          <p:nvPr/>
        </p:nvCxnSpPr>
        <p:spPr>
          <a:xfrm>
            <a:off x="8478293" y="3005820"/>
            <a:ext cx="366448"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4D83FCF-DA75-4718-A30B-300B04B834D6}"/>
              </a:ext>
            </a:extLst>
          </p:cNvPr>
          <p:cNvCxnSpPr>
            <a:cxnSpLocks/>
          </p:cNvCxnSpPr>
          <p:nvPr/>
        </p:nvCxnSpPr>
        <p:spPr>
          <a:xfrm flipV="1">
            <a:off x="6825874" y="2957110"/>
            <a:ext cx="77790" cy="272706"/>
          </a:xfrm>
          <a:prstGeom prst="straightConnector1">
            <a:avLst/>
          </a:prstGeom>
          <a:ln w="9525">
            <a:prstDash val="lgDash"/>
            <a:tailEnd type="triangle"/>
          </a:ln>
        </p:spPr>
        <p:style>
          <a:lnRef idx="2">
            <a:schemeClr val="accent1"/>
          </a:lnRef>
          <a:fillRef idx="0">
            <a:schemeClr val="accent1"/>
          </a:fillRef>
          <a:effectRef idx="1">
            <a:schemeClr val="accent1"/>
          </a:effectRef>
          <a:fontRef idx="minor">
            <a:schemeClr val="tx1"/>
          </a:fontRef>
        </p:style>
      </p:cxnSp>
      <p:sp>
        <p:nvSpPr>
          <p:cNvPr id="37" name="TextBox 12">
            <a:extLst>
              <a:ext uri="{FF2B5EF4-FFF2-40B4-BE49-F238E27FC236}">
                <a16:creationId xmlns:a16="http://schemas.microsoft.com/office/drawing/2014/main" id="{E2102A0C-2DFE-4F99-A80E-C72630D86422}"/>
              </a:ext>
            </a:extLst>
          </p:cNvPr>
          <p:cNvSpPr txBox="1"/>
          <p:nvPr/>
        </p:nvSpPr>
        <p:spPr>
          <a:xfrm>
            <a:off x="5729914" y="3247559"/>
            <a:ext cx="2814128" cy="276999"/>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t>Appr. 150 </a:t>
            </a:r>
            <a:r>
              <a:rPr lang="el-GR" sz="1200" dirty="0"/>
              <a:t>μ</a:t>
            </a:r>
            <a:r>
              <a:rPr lang="en-US" sz="1200" dirty="0"/>
              <a:t>s … 25 </a:t>
            </a:r>
            <a:r>
              <a:rPr lang="en-US" sz="1200" dirty="0" err="1"/>
              <a:t>ms</a:t>
            </a:r>
            <a:r>
              <a:rPr lang="en-US" sz="1200" dirty="0"/>
              <a:t> or 2.5 cm … 425 cm</a:t>
            </a:r>
          </a:p>
        </p:txBody>
      </p:sp>
      <p:sp>
        <p:nvSpPr>
          <p:cNvPr id="38" name="TextBox 37">
            <a:extLst>
              <a:ext uri="{FF2B5EF4-FFF2-40B4-BE49-F238E27FC236}">
                <a16:creationId xmlns:a16="http://schemas.microsoft.com/office/drawing/2014/main" id="{AEF5AD58-D72B-4118-AE8F-013B73FCD3BB}"/>
              </a:ext>
            </a:extLst>
          </p:cNvPr>
          <p:cNvSpPr txBox="1"/>
          <p:nvPr/>
        </p:nvSpPr>
        <p:spPr>
          <a:xfrm>
            <a:off x="455449" y="3585785"/>
            <a:ext cx="8460940" cy="584775"/>
          </a:xfrm>
          <a:prstGeom prst="rect">
            <a:avLst/>
          </a:prstGeom>
          <a:solidFill>
            <a:srgbClr val="FFFF00">
              <a:alpha val="57000"/>
            </a:srgbClr>
          </a:solidFill>
        </p:spPr>
        <p:txBody>
          <a:bodyPr wrap="square" rtlCol="0">
            <a:spAutoFit/>
          </a:bodyPr>
          <a:lstStyle/>
          <a:p>
            <a:r>
              <a:rPr lang="en-US" sz="1600" b="1" i="1" dirty="0"/>
              <a:t>Note: </a:t>
            </a:r>
            <a:r>
              <a:rPr lang="en-US" sz="1600" dirty="0"/>
              <a:t>The distance can simply be read out of register CCR2 of the PWM input timer. No further CPU resources or interrupts needed, much better than the Arduino </a:t>
            </a:r>
            <a:r>
              <a:rPr lang="en-US" sz="1600" dirty="0" err="1"/>
              <a:t>PulseIn</a:t>
            </a:r>
            <a:r>
              <a:rPr lang="en-US" sz="1600" dirty="0"/>
              <a:t> function!</a:t>
            </a:r>
          </a:p>
        </p:txBody>
      </p:sp>
      <p:sp>
        <p:nvSpPr>
          <p:cNvPr id="39" name="TextBox 38">
            <a:extLst>
              <a:ext uri="{FF2B5EF4-FFF2-40B4-BE49-F238E27FC236}">
                <a16:creationId xmlns:a16="http://schemas.microsoft.com/office/drawing/2014/main" id="{8E52FBF7-E48D-4E7F-863F-8DBD0A00DFF7}"/>
              </a:ext>
            </a:extLst>
          </p:cNvPr>
          <p:cNvSpPr txBox="1"/>
          <p:nvPr/>
        </p:nvSpPr>
        <p:spPr>
          <a:xfrm>
            <a:off x="453150" y="4168793"/>
            <a:ext cx="8391591" cy="861774"/>
          </a:xfrm>
          <a:prstGeom prst="rect">
            <a:avLst/>
          </a:prstGeom>
          <a:solidFill>
            <a:srgbClr val="FF0000"/>
          </a:solidFill>
        </p:spPr>
        <p:txBody>
          <a:bodyPr wrap="square" rtlCol="0">
            <a:spAutoFit/>
          </a:bodyPr>
          <a:lstStyle/>
          <a:p>
            <a:r>
              <a:rPr lang="en-US" b="1" i="1">
                <a:latin typeface="+mj-lt"/>
              </a:rPr>
              <a:t>Very important </a:t>
            </a:r>
            <a:r>
              <a:rPr lang="en-US" b="1" i="1" dirty="0">
                <a:latin typeface="+mj-lt"/>
              </a:rPr>
              <a:t>note:</a:t>
            </a:r>
          </a:p>
          <a:p>
            <a:r>
              <a:rPr lang="en-US" sz="1600" dirty="0">
                <a:latin typeface="+mj-lt"/>
              </a:rPr>
              <a:t>When connecting the ultrasonic sensor HC-SR04 to an STM32 board, make sure you connect the echo output pin to a 5V tolerant input pin on the STM32 board!</a:t>
            </a:r>
          </a:p>
        </p:txBody>
      </p:sp>
    </p:spTree>
    <p:extLst>
      <p:ext uri="{BB962C8B-B14F-4D97-AF65-F5344CB8AC3E}">
        <p14:creationId xmlns:p14="http://schemas.microsoft.com/office/powerpoint/2010/main" val="3820088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en-GB" dirty="0"/>
              <a:t>Other applications of timers (let this inspire you!)</a:t>
            </a:r>
          </a:p>
        </p:txBody>
      </p:sp>
      <p:sp>
        <p:nvSpPr>
          <p:cNvPr id="3" name="Tijdelijke aanduiding voor inhoud 2"/>
          <p:cNvSpPr>
            <a:spLocks noGrp="1"/>
          </p:cNvSpPr>
          <p:nvPr>
            <p:ph idx="1"/>
          </p:nvPr>
        </p:nvSpPr>
        <p:spPr/>
        <p:txBody>
          <a:bodyPr>
            <a:normAutofit fontScale="85000" lnSpcReduction="20000"/>
          </a:bodyPr>
          <a:lstStyle/>
          <a:p>
            <a:r>
              <a:rPr lang="en-GB" b="1" dirty="0"/>
              <a:t>Encoder interface mode</a:t>
            </a:r>
            <a:br>
              <a:rPr lang="en-GB" dirty="0"/>
            </a:br>
            <a:r>
              <a:rPr lang="en-GB" dirty="0"/>
              <a:t>Measuring the rotation of a (quadrature) motor encoder or manual rotary encoder. See the recipe in the reference manual.</a:t>
            </a:r>
            <a:br>
              <a:rPr lang="en-GB" dirty="0"/>
            </a:br>
            <a:r>
              <a:rPr lang="en-GB" dirty="0"/>
              <a:t>This mode can deal with jitter / bouncing of the encoder!</a:t>
            </a:r>
          </a:p>
          <a:p>
            <a:r>
              <a:rPr lang="en-GB" b="1" dirty="0"/>
              <a:t>Gated mode</a:t>
            </a:r>
            <a:br>
              <a:rPr lang="en-GB" dirty="0"/>
            </a:br>
            <a:r>
              <a:rPr lang="en-GB" dirty="0"/>
              <a:t>External pulses can be counted during a specified ‘gate’ time. This way it is possible to measure frequency after configuration of the timers without the need for interrupts or additional code! This means high frequencies can be measured.</a:t>
            </a:r>
          </a:p>
          <a:p>
            <a:r>
              <a:rPr lang="en-GB" dirty="0"/>
              <a:t>...</a:t>
            </a:r>
          </a:p>
          <a:p>
            <a:endParaRPr lang="en-GB" dirty="0"/>
          </a:p>
        </p:txBody>
      </p:sp>
    </p:spTree>
    <p:extLst>
      <p:ext uri="{BB962C8B-B14F-4D97-AF65-F5344CB8AC3E}">
        <p14:creationId xmlns:p14="http://schemas.microsoft.com/office/powerpoint/2010/main" val="2052164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a:bodyPr>
          <a:lstStyle/>
          <a:p>
            <a:pPr algn="l"/>
            <a:r>
              <a:rPr lang="en-GB" dirty="0"/>
              <a:t>Setting alternate function</a:t>
            </a:r>
            <a:br>
              <a:rPr lang="en-GB" dirty="0"/>
            </a:br>
            <a:r>
              <a:rPr lang="en-GB" sz="2200" dirty="0"/>
              <a:t>See alternate function mapping table in device data sheet</a:t>
            </a:r>
          </a:p>
        </p:txBody>
      </p:sp>
      <p:pic>
        <p:nvPicPr>
          <p:cNvPr id="3" name="Picture 2">
            <a:extLst>
              <a:ext uri="{FF2B5EF4-FFF2-40B4-BE49-F238E27FC236}">
                <a16:creationId xmlns:a16="http://schemas.microsoft.com/office/drawing/2014/main" id="{79814520-42DA-414A-9DCF-B5EFAC514822}"/>
              </a:ext>
            </a:extLst>
          </p:cNvPr>
          <p:cNvPicPr>
            <a:picLocks noChangeAspect="1"/>
          </p:cNvPicPr>
          <p:nvPr/>
        </p:nvPicPr>
        <p:blipFill>
          <a:blip r:embed="rId3"/>
          <a:stretch>
            <a:fillRect/>
          </a:stretch>
        </p:blipFill>
        <p:spPr>
          <a:xfrm>
            <a:off x="611560" y="1078502"/>
            <a:ext cx="5688632" cy="3858623"/>
          </a:xfrm>
          <a:prstGeom prst="rect">
            <a:avLst/>
          </a:prstGeom>
        </p:spPr>
      </p:pic>
      <p:cxnSp>
        <p:nvCxnSpPr>
          <p:cNvPr id="11" name="Straight Arrow Connector 10">
            <a:extLst>
              <a:ext uri="{FF2B5EF4-FFF2-40B4-BE49-F238E27FC236}">
                <a16:creationId xmlns:a16="http://schemas.microsoft.com/office/drawing/2014/main" id="{52E105CF-79EE-D144-BF07-D1750E560284}"/>
              </a:ext>
            </a:extLst>
          </p:cNvPr>
          <p:cNvCxnSpPr>
            <a:cxnSpLocks/>
          </p:cNvCxnSpPr>
          <p:nvPr/>
        </p:nvCxnSpPr>
        <p:spPr>
          <a:xfrm flipH="1">
            <a:off x="3779912" y="2571750"/>
            <a:ext cx="2736304" cy="288032"/>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88E00E1-937C-F340-8B25-A78E0B1A36FE}"/>
              </a:ext>
            </a:extLst>
          </p:cNvPr>
          <p:cNvSpPr txBox="1"/>
          <p:nvPr/>
        </p:nvSpPr>
        <p:spPr>
          <a:xfrm>
            <a:off x="6516216" y="1986975"/>
            <a:ext cx="2088232" cy="2000548"/>
          </a:xfrm>
          <a:prstGeom prst="rect">
            <a:avLst/>
          </a:prstGeom>
          <a:noFill/>
        </p:spPr>
        <p:txBody>
          <a:bodyPr wrap="square" rtlCol="0">
            <a:spAutoFit/>
          </a:bodyPr>
          <a:lstStyle/>
          <a:p>
            <a:r>
              <a:rPr lang="en-US" sz="1600" dirty="0">
                <a:solidFill>
                  <a:srgbClr val="FF0000"/>
                </a:solidFill>
              </a:rPr>
              <a:t>Suppose we want to connect GPIO pin PA2 to internal USART2_TX</a:t>
            </a:r>
          </a:p>
          <a:p>
            <a:r>
              <a:rPr lang="en-US" sz="1600" dirty="0">
                <a:solidFill>
                  <a:srgbClr val="FF0000"/>
                </a:solidFill>
              </a:rPr>
              <a:t>(just as an example)</a:t>
            </a:r>
            <a:br>
              <a:rPr lang="en-US" sz="1600" dirty="0">
                <a:solidFill>
                  <a:srgbClr val="FF0000"/>
                </a:solidFill>
              </a:rPr>
            </a:br>
            <a:r>
              <a:rPr lang="en-US" sz="1200" dirty="0"/>
              <a:t>This means we have to:</a:t>
            </a:r>
          </a:p>
          <a:p>
            <a:pPr marL="285750" indent="-285750">
              <a:buFont typeface="Arial" panose="020B0604020202020204" pitchFamily="34" charset="0"/>
              <a:buChar char="•"/>
            </a:pPr>
            <a:r>
              <a:rPr lang="en-US" sz="1200" dirty="0"/>
              <a:t>set GPIO pin PA2 to alternate function</a:t>
            </a:r>
          </a:p>
          <a:p>
            <a:pPr marL="285750" indent="-285750">
              <a:buFont typeface="Arial" panose="020B0604020202020204" pitchFamily="34" charset="0"/>
              <a:buChar char="•"/>
            </a:pPr>
            <a:r>
              <a:rPr lang="en-US" sz="1200" dirty="0"/>
              <a:t>Select alternate function AF7 for this pin</a:t>
            </a:r>
          </a:p>
        </p:txBody>
      </p:sp>
    </p:spTree>
    <p:extLst>
      <p:ext uri="{BB962C8B-B14F-4D97-AF65-F5344CB8AC3E}">
        <p14:creationId xmlns:p14="http://schemas.microsoft.com/office/powerpoint/2010/main" val="540614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a:bodyPr>
          <a:lstStyle/>
          <a:p>
            <a:r>
              <a:rPr lang="en-GB" dirty="0"/>
              <a:t>Setting alternate function code example</a:t>
            </a:r>
            <a:endParaRPr lang="en-GB" sz="1800" dirty="0"/>
          </a:p>
        </p:txBody>
      </p:sp>
      <p:sp>
        <p:nvSpPr>
          <p:cNvPr id="4" name="TextBox 3"/>
          <p:cNvSpPr txBox="1"/>
          <p:nvPr/>
        </p:nvSpPr>
        <p:spPr>
          <a:xfrm>
            <a:off x="467544" y="1221676"/>
            <a:ext cx="7488832" cy="954107"/>
          </a:xfrm>
          <a:prstGeom prst="rect">
            <a:avLst/>
          </a:prstGeom>
          <a:solidFill>
            <a:schemeClr val="bg1">
              <a:lumMod val="85000"/>
            </a:schemeClr>
          </a:solidFill>
        </p:spPr>
        <p:txBody>
          <a:bodyPr wrap="square" rtlCol="0">
            <a:spAutoFit/>
          </a:bodyPr>
          <a:lstStyle/>
          <a:p>
            <a:r>
              <a:rPr lang="en-US" sz="1600" b="1" dirty="0">
                <a:latin typeface="Calibri" panose="020F0502020204030204" pitchFamily="34" charset="0"/>
                <a:ea typeface="Courier" charset="0"/>
                <a:cs typeface="Calibri" panose="020F0502020204030204" pitchFamily="34" charset="0"/>
              </a:rPr>
              <a:t>Connect GPIO pin PA2 to internal USART2_TX</a:t>
            </a:r>
            <a:endParaRPr lang="en-US" sz="1600" dirty="0">
              <a:latin typeface="Calibri" panose="020F0502020204030204" pitchFamily="34" charset="0"/>
              <a:ea typeface="Courier" charset="0"/>
              <a:cs typeface="Calibri" panose="020F0502020204030204" pitchFamily="34" charset="0"/>
            </a:endParaRPr>
          </a:p>
          <a:p>
            <a:r>
              <a:rPr lang="en-US" sz="1000" dirty="0">
                <a:latin typeface="Courier" charset="0"/>
                <a:ea typeface="Courier" charset="0"/>
                <a:cs typeface="Courier" charset="0"/>
              </a:rPr>
              <a:t>// Set GPIO pin PA2 to alternate function.</a:t>
            </a:r>
          </a:p>
          <a:p>
            <a:r>
              <a:rPr lang="en-US" sz="1000" dirty="0">
                <a:latin typeface="Courier" charset="0"/>
                <a:ea typeface="Courier" charset="0"/>
                <a:cs typeface="Courier" charset="0"/>
              </a:rPr>
              <a:t>GPIOA-&gt;MODER = (GPIOA-&gt;MODER &amp; ~GPIO_MODER_MODER2) | (0b10 &lt;&lt; GPIO_MODER_MODER2_Pos);</a:t>
            </a:r>
          </a:p>
          <a:p>
            <a:r>
              <a:rPr lang="en-US" sz="1000" dirty="0">
                <a:latin typeface="Courier" charset="0"/>
                <a:ea typeface="Courier" charset="0"/>
                <a:cs typeface="Courier" charset="0"/>
              </a:rPr>
              <a:t>// Select alternate function AF7 (USART2_TX) for GPIO pin PA2.</a:t>
            </a:r>
          </a:p>
          <a:p>
            <a:r>
              <a:rPr lang="en-US" sz="1000" dirty="0">
                <a:latin typeface="Courier" charset="0"/>
                <a:ea typeface="Courier" charset="0"/>
                <a:cs typeface="Courier" charset="0"/>
              </a:rPr>
              <a:t>GPIOA-&gt;AFR[0] = (GPIOA-&gt;AFR[0] &amp; ~GPIO_AFRL_AFRL2) | (0b0111 &lt;&lt; GPIO_AFRL_AFRL2_Pos);</a:t>
            </a:r>
          </a:p>
        </p:txBody>
      </p:sp>
      <p:sp>
        <p:nvSpPr>
          <p:cNvPr id="6" name="TextBox 5"/>
          <p:cNvSpPr txBox="1"/>
          <p:nvPr/>
        </p:nvSpPr>
        <p:spPr>
          <a:xfrm>
            <a:off x="467544" y="2643758"/>
            <a:ext cx="7488832" cy="461665"/>
          </a:xfrm>
          <a:prstGeom prst="rect">
            <a:avLst/>
          </a:prstGeom>
          <a:noFill/>
        </p:spPr>
        <p:txBody>
          <a:bodyPr wrap="square" rtlCol="0">
            <a:spAutoFit/>
          </a:bodyPr>
          <a:lstStyle/>
          <a:p>
            <a:r>
              <a:rPr lang="en-US" sz="1200" dirty="0"/>
              <a:t>Notes:</a:t>
            </a:r>
          </a:p>
          <a:p>
            <a:pPr marL="171450" indent="-171450">
              <a:buFont typeface="Arial" panose="020B0604020202020204" pitchFamily="34" charset="0"/>
              <a:buChar char="•"/>
            </a:pPr>
            <a:r>
              <a:rPr lang="en-US" sz="1200" dirty="0" err="1"/>
              <a:t>GPIOx_AFRL</a:t>
            </a:r>
            <a:r>
              <a:rPr lang="en-US" sz="1200" dirty="0"/>
              <a:t> and </a:t>
            </a:r>
            <a:r>
              <a:rPr lang="en-US" sz="1200" dirty="0" err="1"/>
              <a:t>GPIOx_AFRH</a:t>
            </a:r>
            <a:r>
              <a:rPr lang="en-US" sz="1200" dirty="0"/>
              <a:t> in the datasheet map to </a:t>
            </a:r>
            <a:r>
              <a:rPr lang="en-US" sz="1200" dirty="0" err="1"/>
              <a:t>GPIOx</a:t>
            </a:r>
            <a:r>
              <a:rPr lang="en-US" sz="1200" dirty="0"/>
              <a:t>-&gt;AFR[0] and </a:t>
            </a:r>
            <a:r>
              <a:rPr lang="en-US" sz="1200" dirty="0" err="1"/>
              <a:t>GPIOx</a:t>
            </a:r>
            <a:r>
              <a:rPr lang="en-US" sz="1200" dirty="0"/>
              <a:t>-&gt;AFR[1] respectively in the code.</a:t>
            </a:r>
          </a:p>
        </p:txBody>
      </p:sp>
    </p:spTree>
    <p:extLst>
      <p:ext uri="{BB962C8B-B14F-4D97-AF65-F5344CB8AC3E}">
        <p14:creationId xmlns:p14="http://schemas.microsoft.com/office/powerpoint/2010/main" val="199139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a:bodyPr>
          <a:lstStyle/>
          <a:p>
            <a:pPr algn="l"/>
            <a:r>
              <a:rPr lang="en-GB" dirty="0"/>
              <a:t>Timer interrupt code example</a:t>
            </a:r>
            <a:br>
              <a:rPr lang="en-GB" dirty="0"/>
            </a:br>
            <a:r>
              <a:rPr lang="en-GB" sz="1800" dirty="0"/>
              <a:t>Generate interrupt when timer reaches a specific value (capture/compare)</a:t>
            </a:r>
          </a:p>
        </p:txBody>
      </p:sp>
      <p:sp>
        <p:nvSpPr>
          <p:cNvPr id="4" name="TextBox 3"/>
          <p:cNvSpPr txBox="1"/>
          <p:nvPr/>
        </p:nvSpPr>
        <p:spPr>
          <a:xfrm>
            <a:off x="467544" y="1221676"/>
            <a:ext cx="7488832" cy="1415772"/>
          </a:xfrm>
          <a:prstGeom prst="rect">
            <a:avLst/>
          </a:prstGeom>
          <a:solidFill>
            <a:schemeClr val="bg1">
              <a:lumMod val="85000"/>
            </a:schemeClr>
          </a:solidFill>
        </p:spPr>
        <p:txBody>
          <a:bodyPr wrap="square" rtlCol="0">
            <a:spAutoFit/>
          </a:bodyPr>
          <a:lstStyle/>
          <a:p>
            <a:r>
              <a:rPr lang="en-US" sz="1600" b="1" dirty="0">
                <a:ea typeface="Courier" charset="0"/>
                <a:cs typeface="Courier" charset="0"/>
              </a:rPr>
              <a:t>Definition of timer 2/3/4 capture/compare interrupt handler</a:t>
            </a:r>
          </a:p>
          <a:p>
            <a:r>
              <a:rPr lang="en-US" sz="1000" dirty="0">
                <a:latin typeface="Courier" charset="0"/>
                <a:ea typeface="Courier" charset="0"/>
                <a:cs typeface="Courier" charset="0"/>
              </a:rPr>
              <a:t>extern "C" void TIM*_</a:t>
            </a:r>
            <a:r>
              <a:rPr lang="en-US" sz="1000" dirty="0" err="1">
                <a:latin typeface="Courier" charset="0"/>
                <a:ea typeface="Courier" charset="0"/>
                <a:cs typeface="Courier" charset="0"/>
              </a:rPr>
              <a:t>IRQHandler</a:t>
            </a:r>
            <a:r>
              <a:rPr lang="en-US" sz="1000" dirty="0">
                <a:latin typeface="Courier" charset="0"/>
                <a:ea typeface="Courier" charset="0"/>
                <a:cs typeface="Courier" charset="0"/>
              </a:rPr>
              <a:t>(void)  // Do not forget the ‘extern “C”’ in case of C++</a:t>
            </a:r>
          </a:p>
          <a:p>
            <a:r>
              <a:rPr lang="en-US" sz="1000" dirty="0">
                <a:latin typeface="Courier" charset="0"/>
                <a:ea typeface="Courier" charset="0"/>
                <a:cs typeface="Courier" charset="0"/>
              </a:rPr>
              <a:t>{</a:t>
            </a:r>
          </a:p>
          <a:p>
            <a:r>
              <a:rPr lang="en-US" sz="1000" dirty="0">
                <a:latin typeface="Courier" charset="0"/>
                <a:ea typeface="Courier" charset="0"/>
                <a:cs typeface="Courier" charset="0"/>
              </a:rPr>
              <a:t>    TIM*-&gt;SR = ~TIM_SR_CC*IF;  // Reset capture/compare * interrupt flag.</a:t>
            </a:r>
            <a:br>
              <a:rPr lang="en-US" sz="1000" dirty="0">
                <a:latin typeface="Courier" charset="0"/>
                <a:ea typeface="Courier" charset="0"/>
                <a:cs typeface="Courier" charset="0"/>
              </a:rPr>
            </a:br>
            <a:r>
              <a:rPr lang="en-US" sz="1000" dirty="0">
                <a:latin typeface="Courier" charset="0"/>
                <a:ea typeface="Courier" charset="0"/>
                <a:cs typeface="Courier" charset="0"/>
              </a:rPr>
              <a:t>                               // This is needed otherwise the</a:t>
            </a:r>
            <a:br>
              <a:rPr lang="en-US" sz="1000" dirty="0">
                <a:latin typeface="Courier" charset="0"/>
                <a:ea typeface="Courier" charset="0"/>
                <a:cs typeface="Courier" charset="0"/>
              </a:rPr>
            </a:br>
            <a:r>
              <a:rPr lang="en-US" sz="1000" dirty="0">
                <a:latin typeface="Courier" charset="0"/>
                <a:ea typeface="Courier" charset="0"/>
                <a:cs typeface="Courier" charset="0"/>
              </a:rPr>
              <a:t>                               // interrupt handler will be called again.</a:t>
            </a:r>
          </a:p>
          <a:p>
            <a:r>
              <a:rPr lang="en-US" sz="1000" dirty="0">
                <a:latin typeface="Courier" charset="0"/>
                <a:ea typeface="Courier" charset="0"/>
                <a:cs typeface="Courier" charset="0"/>
              </a:rPr>
              <a:t>    // handle interrupt here</a:t>
            </a:r>
          </a:p>
          <a:p>
            <a:r>
              <a:rPr lang="nl-NL" sz="1000" dirty="0">
                <a:latin typeface="Courier" charset="0"/>
                <a:ea typeface="Courier" charset="0"/>
                <a:cs typeface="Courier" charset="0"/>
              </a:rPr>
              <a:t>}</a:t>
            </a:r>
            <a:endParaRPr lang="en-US" sz="1000" dirty="0">
              <a:latin typeface="Courier" charset="0"/>
              <a:ea typeface="Courier" charset="0"/>
              <a:cs typeface="Courier" charset="0"/>
            </a:endParaRPr>
          </a:p>
        </p:txBody>
      </p:sp>
      <p:sp>
        <p:nvSpPr>
          <p:cNvPr id="5" name="TextBox 4"/>
          <p:cNvSpPr txBox="1"/>
          <p:nvPr/>
        </p:nvSpPr>
        <p:spPr>
          <a:xfrm>
            <a:off x="467544" y="2858135"/>
            <a:ext cx="7488832" cy="646331"/>
          </a:xfrm>
          <a:prstGeom prst="rect">
            <a:avLst/>
          </a:prstGeom>
          <a:solidFill>
            <a:schemeClr val="bg1">
              <a:lumMod val="85000"/>
            </a:schemeClr>
          </a:solidFill>
        </p:spPr>
        <p:txBody>
          <a:bodyPr wrap="square" rtlCol="0">
            <a:spAutoFit/>
          </a:bodyPr>
          <a:lstStyle/>
          <a:p>
            <a:r>
              <a:rPr lang="en-US" sz="1600" b="1" dirty="0">
                <a:ea typeface="Courier" charset="0"/>
                <a:cs typeface="Courier" charset="0"/>
              </a:rPr>
              <a:t>Enabling timer 2/3/4 capture/compare interrupt</a:t>
            </a:r>
          </a:p>
          <a:p>
            <a:r>
              <a:rPr lang="en-US" sz="1000" dirty="0" err="1">
                <a:latin typeface="Courier" charset="0"/>
                <a:ea typeface="Courier" charset="0"/>
                <a:cs typeface="Courier" charset="0"/>
              </a:rPr>
              <a:t>NVIC_EnableIRQ</a:t>
            </a:r>
            <a:r>
              <a:rPr lang="en-US" sz="1000" dirty="0">
                <a:latin typeface="Courier" charset="0"/>
                <a:ea typeface="Courier" charset="0"/>
                <a:cs typeface="Courier" charset="0"/>
              </a:rPr>
              <a:t>(TIM*_IRQn); // Enable interrupt vector</a:t>
            </a:r>
          </a:p>
          <a:p>
            <a:r>
              <a:rPr lang="en-US" sz="1000" dirty="0">
                <a:latin typeface="Courier" charset="0"/>
                <a:ea typeface="Courier" charset="0"/>
                <a:cs typeface="Courier" charset="0"/>
              </a:rPr>
              <a:t>TIM*-&gt;DIER |= TIM_DIER_CC*IE; // Capture/compare * interrupt enable</a:t>
            </a:r>
          </a:p>
        </p:txBody>
      </p:sp>
      <p:sp>
        <p:nvSpPr>
          <p:cNvPr id="6" name="TextBox 5"/>
          <p:cNvSpPr txBox="1"/>
          <p:nvPr/>
        </p:nvSpPr>
        <p:spPr>
          <a:xfrm>
            <a:off x="467544" y="3662517"/>
            <a:ext cx="5040560" cy="646331"/>
          </a:xfrm>
          <a:prstGeom prst="rect">
            <a:avLst/>
          </a:prstGeom>
          <a:noFill/>
        </p:spPr>
        <p:txBody>
          <a:bodyPr wrap="square" rtlCol="0">
            <a:spAutoFit/>
          </a:bodyPr>
          <a:lstStyle/>
          <a:p>
            <a:r>
              <a:rPr lang="en-US" sz="1200" dirty="0"/>
              <a:t>Notes:</a:t>
            </a:r>
          </a:p>
          <a:p>
            <a:pPr marL="171450" indent="-171450">
              <a:buFont typeface="Arial" panose="020B0604020202020204" pitchFamily="34" charset="0"/>
              <a:buChar char="•"/>
            </a:pPr>
            <a:r>
              <a:rPr lang="en-US" sz="1200" dirty="0"/>
              <a:t>For * fill in the right values, see reference manual.</a:t>
            </a:r>
          </a:p>
          <a:p>
            <a:pPr marL="171450" indent="-171450">
              <a:buFont typeface="Arial" panose="020B0604020202020204" pitchFamily="34" charset="0"/>
              <a:buChar char="•"/>
            </a:pPr>
            <a:r>
              <a:rPr lang="en-US" sz="1200" dirty="0" err="1"/>
              <a:t>NVIC_EnableIRQ</a:t>
            </a:r>
            <a:r>
              <a:rPr lang="en-US" sz="1200" dirty="0"/>
              <a:t>() is a CMSIS function.</a:t>
            </a:r>
          </a:p>
        </p:txBody>
      </p:sp>
    </p:spTree>
    <p:extLst>
      <p:ext uri="{BB962C8B-B14F-4D97-AF65-F5344CB8AC3E}">
        <p14:creationId xmlns:p14="http://schemas.microsoft.com/office/powerpoint/2010/main" val="1554931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fontScale="90000"/>
          </a:bodyPr>
          <a:lstStyle/>
          <a:p>
            <a:pPr algn="l"/>
            <a:r>
              <a:rPr lang="en-GB" dirty="0"/>
              <a:t>Challenge:</a:t>
            </a:r>
            <a:br>
              <a:rPr lang="en-GB" dirty="0"/>
            </a:br>
            <a:r>
              <a:rPr lang="en-GB" dirty="0"/>
              <a:t>How to measure the frequency of a signal?</a:t>
            </a:r>
          </a:p>
        </p:txBody>
      </p:sp>
      <p:grpSp>
        <p:nvGrpSpPr>
          <p:cNvPr id="3" name="Group 2"/>
          <p:cNvGrpSpPr/>
          <p:nvPr/>
        </p:nvGrpSpPr>
        <p:grpSpPr>
          <a:xfrm>
            <a:off x="2012205" y="1923678"/>
            <a:ext cx="6207930" cy="360040"/>
            <a:chOff x="2012205" y="1923678"/>
            <a:chExt cx="6207930" cy="360040"/>
          </a:xfrm>
        </p:grpSpPr>
        <p:cxnSp>
          <p:nvCxnSpPr>
            <p:cNvPr id="7" name="Elbow Connector 6"/>
            <p:cNvCxnSpPr/>
            <p:nvPr/>
          </p:nvCxnSpPr>
          <p:spPr>
            <a:xfrm flipV="1">
              <a:off x="2012205"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a:off x="2336241"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flipV="1">
              <a:off x="2667139"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a:off x="2991175"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p:nvPr/>
          </p:nvCxnSpPr>
          <p:spPr>
            <a:xfrm flipV="1">
              <a:off x="3326942"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16" name="Elbow Connector 15"/>
            <p:cNvCxnSpPr/>
            <p:nvPr/>
          </p:nvCxnSpPr>
          <p:spPr>
            <a:xfrm>
              <a:off x="3650978"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flipV="1">
              <a:off x="3980287"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19" name="Elbow Connector 18"/>
            <p:cNvCxnSpPr/>
            <p:nvPr/>
          </p:nvCxnSpPr>
          <p:spPr>
            <a:xfrm>
              <a:off x="4304323"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21" name="Elbow Connector 20"/>
            <p:cNvCxnSpPr/>
            <p:nvPr/>
          </p:nvCxnSpPr>
          <p:spPr>
            <a:xfrm flipV="1">
              <a:off x="4635221"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p:nvPr/>
          </p:nvCxnSpPr>
          <p:spPr>
            <a:xfrm>
              <a:off x="4959257"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p:nvPr/>
          </p:nvCxnSpPr>
          <p:spPr>
            <a:xfrm flipV="1">
              <a:off x="5295024"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a:off x="5619060"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p:nvPr/>
          </p:nvCxnSpPr>
          <p:spPr>
            <a:xfrm flipV="1">
              <a:off x="5933290"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a:off x="6257326"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flipV="1">
              <a:off x="6588224"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a:off x="6912260"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33" name="Elbow Connector 32"/>
            <p:cNvCxnSpPr/>
            <p:nvPr/>
          </p:nvCxnSpPr>
          <p:spPr>
            <a:xfrm flipV="1">
              <a:off x="7248027"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a:off x="7572063" y="1923678"/>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grpSp>
      <p:cxnSp>
        <p:nvCxnSpPr>
          <p:cNvPr id="36" name="Elbow Connector 35"/>
          <p:cNvCxnSpPr>
            <a:cxnSpLocks/>
          </p:cNvCxnSpPr>
          <p:nvPr/>
        </p:nvCxnSpPr>
        <p:spPr>
          <a:xfrm flipV="1">
            <a:off x="2000474" y="3075806"/>
            <a:ext cx="659803" cy="360040"/>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p:nvPr/>
        </p:nvCxnSpPr>
        <p:spPr>
          <a:xfrm>
            <a:off x="7872435" y="3075806"/>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444253" y="3075806"/>
            <a:ext cx="554461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2336241" y="2279522"/>
            <a:ext cx="0" cy="1573984"/>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8196471" y="2283718"/>
            <a:ext cx="0" cy="1573984"/>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635221" y="3683229"/>
            <a:ext cx="1087827" cy="369332"/>
          </a:xfrm>
          <a:prstGeom prst="rect">
            <a:avLst/>
          </a:prstGeom>
          <a:noFill/>
        </p:spPr>
        <p:txBody>
          <a:bodyPr wrap="square" rtlCol="0">
            <a:spAutoFit/>
          </a:bodyPr>
          <a:lstStyle/>
          <a:p>
            <a:r>
              <a:rPr lang="en-US"/>
              <a:t>gate time</a:t>
            </a:r>
          </a:p>
        </p:txBody>
      </p:sp>
      <p:cxnSp>
        <p:nvCxnSpPr>
          <p:cNvPr id="48" name="Straight Arrow Connector 47"/>
          <p:cNvCxnSpPr/>
          <p:nvPr/>
        </p:nvCxnSpPr>
        <p:spPr>
          <a:xfrm>
            <a:off x="2336241" y="3673036"/>
            <a:ext cx="5860230" cy="0"/>
          </a:xfrm>
          <a:prstGeom prst="straightConnector1">
            <a:avLst/>
          </a:prstGeom>
          <a:ln w="127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07344" y="1890348"/>
            <a:ext cx="1893130" cy="369332"/>
          </a:xfrm>
          <a:prstGeom prst="rect">
            <a:avLst/>
          </a:prstGeom>
          <a:noFill/>
        </p:spPr>
        <p:txBody>
          <a:bodyPr wrap="square" rtlCol="0">
            <a:spAutoFit/>
          </a:bodyPr>
          <a:lstStyle/>
          <a:p>
            <a:r>
              <a:rPr lang="en-US"/>
              <a:t>signal to measure</a:t>
            </a:r>
            <a:endParaRPr lang="en-US" dirty="0"/>
          </a:p>
        </p:txBody>
      </p:sp>
      <p:sp>
        <p:nvSpPr>
          <p:cNvPr id="54" name="TextBox 53"/>
          <p:cNvSpPr txBox="1"/>
          <p:nvPr/>
        </p:nvSpPr>
        <p:spPr>
          <a:xfrm>
            <a:off x="521605" y="3066514"/>
            <a:ext cx="1212565" cy="369332"/>
          </a:xfrm>
          <a:prstGeom prst="rect">
            <a:avLst/>
          </a:prstGeom>
          <a:noFill/>
        </p:spPr>
        <p:txBody>
          <a:bodyPr wrap="square" rtlCol="0">
            <a:spAutoFit/>
          </a:bodyPr>
          <a:lstStyle/>
          <a:p>
            <a:r>
              <a:rPr lang="en-US"/>
              <a:t>gate signal</a:t>
            </a:r>
            <a:endParaRPr lang="en-US" dirty="0"/>
          </a:p>
        </p:txBody>
      </p:sp>
      <mc:AlternateContent xmlns:mc="http://schemas.openxmlformats.org/markup-compatibility/2006" xmlns:a14="http://schemas.microsoft.com/office/drawing/2010/main">
        <mc:Choice Requires="a14">
          <p:sp>
            <p:nvSpPr>
              <p:cNvPr id="62" name="TextBox 61"/>
              <p:cNvSpPr txBox="1"/>
              <p:nvPr/>
            </p:nvSpPr>
            <p:spPr>
              <a:xfrm>
                <a:off x="2055772" y="4209350"/>
                <a:ext cx="6478504"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b="0" i="1" smtClean="0">
                          <a:latin typeface="Cambria Math" charset="0"/>
                        </a:rPr>
                        <m:t>𝑓𝑟𝑒𝑞</m:t>
                      </m:r>
                      <m:r>
                        <a:rPr lang="nl-NL" b="0" i="1" smtClean="0">
                          <a:latin typeface="Cambria Math" charset="0"/>
                        </a:rPr>
                        <m:t> </m:t>
                      </m:r>
                      <m:d>
                        <m:dPr>
                          <m:begChr m:val="["/>
                          <m:endChr m:val="]"/>
                          <m:ctrlPr>
                            <a:rPr lang="nl-NL" b="0" i="1" smtClean="0">
                              <a:latin typeface="Cambria Math" panose="02040503050406030204" pitchFamily="18" charset="0"/>
                            </a:rPr>
                          </m:ctrlPr>
                        </m:dPr>
                        <m:e>
                          <m:r>
                            <a:rPr lang="nl-NL" b="0" i="1" smtClean="0">
                              <a:latin typeface="Cambria Math" charset="0"/>
                            </a:rPr>
                            <m:t>𝐻𝑒𝑟𝑧</m:t>
                          </m:r>
                        </m:e>
                      </m:d>
                      <m:r>
                        <a:rPr lang="nl-NL" b="0" i="1" smtClean="0">
                          <a:latin typeface="Cambria Math" charset="0"/>
                        </a:rPr>
                        <m:t>=</m:t>
                      </m:r>
                      <m:f>
                        <m:fPr>
                          <m:ctrlPr>
                            <a:rPr lang="nl-NL" b="0" i="1" smtClean="0">
                              <a:latin typeface="Cambria Math" panose="02040503050406030204" pitchFamily="18" charset="0"/>
                            </a:rPr>
                          </m:ctrlPr>
                        </m:fPr>
                        <m:num>
                          <m:r>
                            <a:rPr lang="nl-NL" b="0" i="1" smtClean="0">
                              <a:latin typeface="Cambria Math" charset="0"/>
                            </a:rPr>
                            <m:t>𝑛𝑢𝑚𝑏𝑒𝑟</m:t>
                          </m:r>
                          <m:r>
                            <a:rPr lang="nl-NL" b="0" i="1" smtClean="0">
                              <a:latin typeface="Cambria Math" charset="0"/>
                            </a:rPr>
                            <m:t> </m:t>
                          </m:r>
                          <m:r>
                            <a:rPr lang="nl-NL" b="0" i="1" smtClean="0">
                              <a:latin typeface="Cambria Math" charset="0"/>
                            </a:rPr>
                            <m:t>𝑜𝑓</m:t>
                          </m:r>
                          <m:r>
                            <a:rPr lang="nl-NL" b="0" i="1" smtClean="0">
                              <a:latin typeface="Cambria Math" charset="0"/>
                            </a:rPr>
                            <m:t> </m:t>
                          </m:r>
                          <m:r>
                            <a:rPr lang="nl-NL" b="0" i="1" smtClean="0">
                              <a:latin typeface="Cambria Math" charset="0"/>
                            </a:rPr>
                            <m:t>𝑟𝑖𝑠𝑖𝑛𝑔</m:t>
                          </m:r>
                          <m:r>
                            <a:rPr lang="nl-NL" b="0" i="1" smtClean="0">
                              <a:latin typeface="Cambria Math" charset="0"/>
                            </a:rPr>
                            <m:t> </m:t>
                          </m:r>
                          <m:r>
                            <a:rPr lang="nl-NL" b="0" i="1" smtClean="0">
                              <a:latin typeface="Cambria Math" charset="0"/>
                            </a:rPr>
                            <m:t>𝑒𝑑𝑔𝑒𝑠</m:t>
                          </m:r>
                          <m:r>
                            <a:rPr lang="nl-NL" b="0" i="1" smtClean="0">
                              <a:latin typeface="Cambria Math" charset="0"/>
                            </a:rPr>
                            <m:t> </m:t>
                          </m:r>
                          <m:r>
                            <a:rPr lang="nl-NL" b="0" i="1" smtClean="0">
                              <a:latin typeface="Cambria Math" charset="0"/>
                            </a:rPr>
                            <m:t>𝑑𝑢𝑟𝑖𝑛𝑔</m:t>
                          </m:r>
                          <m:r>
                            <a:rPr lang="nl-NL" b="0" i="1" smtClean="0">
                              <a:latin typeface="Cambria Math" charset="0"/>
                            </a:rPr>
                            <m:t> </m:t>
                          </m:r>
                          <m:r>
                            <a:rPr lang="nl-NL" b="0" i="1" smtClean="0">
                              <a:latin typeface="Cambria Math" charset="0"/>
                            </a:rPr>
                            <m:t>𝑡h𝑒</m:t>
                          </m:r>
                          <m:r>
                            <a:rPr lang="nl-NL" b="0" i="1" smtClean="0">
                              <a:latin typeface="Cambria Math" charset="0"/>
                            </a:rPr>
                            <m:t> </m:t>
                          </m:r>
                          <m:r>
                            <a:rPr lang="nl-NL" b="0" i="1" smtClean="0">
                              <a:latin typeface="Cambria Math" charset="0"/>
                            </a:rPr>
                            <m:t>𝑔𝑎𝑡𝑒</m:t>
                          </m:r>
                          <m:r>
                            <a:rPr lang="nl-NL" b="0" i="1" smtClean="0">
                              <a:latin typeface="Cambria Math" charset="0"/>
                            </a:rPr>
                            <m:t> </m:t>
                          </m:r>
                          <m:r>
                            <a:rPr lang="nl-NL" b="0" i="1" smtClean="0">
                              <a:latin typeface="Cambria Math" charset="0"/>
                            </a:rPr>
                            <m:t>𝑡𝑖𝑚𝑒</m:t>
                          </m:r>
                          <m:r>
                            <a:rPr lang="nl-NL" b="0" i="1" smtClean="0">
                              <a:latin typeface="Cambria Math" charset="0"/>
                            </a:rPr>
                            <m:t> </m:t>
                          </m:r>
                        </m:num>
                        <m:den>
                          <m:r>
                            <a:rPr lang="nl-NL" b="0" i="1" smtClean="0">
                              <a:latin typeface="Cambria Math" charset="0"/>
                            </a:rPr>
                            <m:t>𝑔𝑎𝑡𝑒</m:t>
                          </m:r>
                          <m:r>
                            <a:rPr lang="nl-NL" b="0" i="1" smtClean="0">
                              <a:latin typeface="Cambria Math" charset="0"/>
                            </a:rPr>
                            <m:t> </m:t>
                          </m:r>
                          <m:r>
                            <a:rPr lang="nl-NL" b="0" i="1" smtClean="0">
                              <a:latin typeface="Cambria Math" charset="0"/>
                            </a:rPr>
                            <m:t>𝑡𝑖𝑚𝑒</m:t>
                          </m:r>
                        </m:den>
                      </m:f>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055772" y="4209350"/>
                <a:ext cx="6478504" cy="66749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264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fontScale="90000"/>
          </a:bodyPr>
          <a:lstStyle/>
          <a:p>
            <a:pPr algn="l"/>
            <a:r>
              <a:rPr lang="en-GB" dirty="0"/>
              <a:t>Analog Discovery 2</a:t>
            </a:r>
            <a:br>
              <a:rPr lang="en-GB" dirty="0"/>
            </a:br>
            <a:r>
              <a:rPr lang="en-GB" dirty="0"/>
              <a:t>Use it to measure and </a:t>
            </a:r>
            <a:r>
              <a:rPr lang="en-GB"/>
              <a:t>to generate </a:t>
            </a:r>
            <a:r>
              <a:rPr lang="en-GB" dirty="0"/>
              <a:t>test signals!</a:t>
            </a:r>
          </a:p>
        </p:txBody>
      </p:sp>
      <p:sp>
        <p:nvSpPr>
          <p:cNvPr id="5" name="TextBox 4"/>
          <p:cNvSpPr txBox="1"/>
          <p:nvPr/>
        </p:nvSpPr>
        <p:spPr>
          <a:xfrm>
            <a:off x="1305980" y="4083918"/>
            <a:ext cx="6506380" cy="553998"/>
          </a:xfrm>
          <a:prstGeom prst="rect">
            <a:avLst/>
          </a:prstGeom>
          <a:noFill/>
        </p:spPr>
        <p:txBody>
          <a:bodyPr wrap="square" rtlCol="0">
            <a:spAutoFit/>
          </a:bodyPr>
          <a:lstStyle/>
          <a:p>
            <a:r>
              <a:rPr lang="en-US" sz="1200" dirty="0">
                <a:hlinkClick r:id="rId3"/>
              </a:rPr>
              <a:t>https://reference.digilentinc.com/learn/instrumentation/tutorials/analog-discovery-2-getting-started</a:t>
            </a:r>
            <a:endParaRPr lang="en-US" sz="1200" dirty="0"/>
          </a:p>
          <a:p>
            <a:r>
              <a:rPr lang="en-US" dirty="0"/>
              <a:t>Also check out the YouTube Analog Discovery 2 Quick-Start videos!</a:t>
            </a:r>
          </a:p>
        </p:txBody>
      </p:sp>
      <p:pic>
        <p:nvPicPr>
          <p:cNvPr id="1026" name="Picture 2" descr="fbeeldingsresultaat voor analog discovery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980" y="1205619"/>
            <a:ext cx="2736304"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beeldingsresultaat voor analog discovery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205619"/>
            <a:ext cx="2606004"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56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en-US" dirty="0"/>
              <a:t>References</a:t>
            </a:r>
            <a:endParaRPr lang="en-GB" dirty="0"/>
          </a:p>
        </p:txBody>
      </p:sp>
      <p:sp>
        <p:nvSpPr>
          <p:cNvPr id="3" name="TextBox 2"/>
          <p:cNvSpPr txBox="1"/>
          <p:nvPr/>
        </p:nvSpPr>
        <p:spPr>
          <a:xfrm>
            <a:off x="611560" y="1063625"/>
            <a:ext cx="7488832" cy="1754326"/>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https://deepbluembedded.com/stm32-arm-programming-tutorials/</a:t>
            </a:r>
            <a:endParaRPr lang="en-US" dirty="0"/>
          </a:p>
          <a:p>
            <a:pPr marL="285750" indent="-285750">
              <a:buFont typeface="Arial" panose="020B0604020202020204" pitchFamily="34" charset="0"/>
              <a:buChar char="•"/>
            </a:pPr>
            <a:r>
              <a:rPr lang="en-US" dirty="0">
                <a:hlinkClick r:id="rId4"/>
              </a:rPr>
              <a:t>https://embedded-lab.com/blog/stm32-tutorials/</a:t>
            </a:r>
            <a:endParaRPr lang="en-US" dirty="0"/>
          </a:p>
          <a:p>
            <a:pPr marL="285750" indent="-285750">
              <a:buFont typeface="Arial" panose="020B0604020202020204" pitchFamily="34" charset="0"/>
              <a:buChar char="•"/>
            </a:pPr>
            <a:r>
              <a:rPr lang="en-US" dirty="0">
                <a:hlinkClick r:id="rId5"/>
              </a:rPr>
              <a:t>https://www.keil.com/pack/doc/CMSIS/General/html/index.html</a:t>
            </a:r>
            <a:endParaRPr lang="en-US" dirty="0"/>
          </a:p>
          <a:p>
            <a:pPr marL="285750" indent="-285750">
              <a:buFont typeface="Arial" panose="020B0604020202020204" pitchFamily="34" charset="0"/>
              <a:buChar char="•"/>
            </a:pPr>
            <a:r>
              <a:rPr lang="en-US" dirty="0">
                <a:hlinkClick r:id="rId6"/>
              </a:rPr>
              <a:t>https://community.arm.com/arm-community-blogs/b/architectures-and-processors-blog/posts/how-much-stack-memory-do-i-need-for-my-arm-cortex--m-applications</a:t>
            </a:r>
            <a:endParaRPr lang="en-US" dirty="0"/>
          </a:p>
        </p:txBody>
      </p:sp>
    </p:spTree>
    <p:extLst>
      <p:ext uri="{BB962C8B-B14F-4D97-AF65-F5344CB8AC3E}">
        <p14:creationId xmlns:p14="http://schemas.microsoft.com/office/powerpoint/2010/main" val="408618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GB" dirty="0"/>
              <a:t>Today</a:t>
            </a:r>
          </a:p>
        </p:txBody>
      </p:sp>
      <p:sp>
        <p:nvSpPr>
          <p:cNvPr id="3" name="Tijdelijke aanduiding voor inhoud 2"/>
          <p:cNvSpPr>
            <a:spLocks noGrp="1"/>
          </p:cNvSpPr>
          <p:nvPr>
            <p:ph idx="1"/>
          </p:nvPr>
        </p:nvSpPr>
        <p:spPr/>
        <p:txBody>
          <a:bodyPr>
            <a:normAutofit/>
          </a:bodyPr>
          <a:lstStyle/>
          <a:p>
            <a:r>
              <a:rPr lang="en-GB" dirty="0"/>
              <a:t>Timer block diagram</a:t>
            </a:r>
          </a:p>
          <a:p>
            <a:r>
              <a:rPr lang="en-GB" dirty="0"/>
              <a:t>Which timer to choose?</a:t>
            </a:r>
          </a:p>
          <a:p>
            <a:r>
              <a:rPr lang="en-GB" dirty="0"/>
              <a:t>Typical applications</a:t>
            </a:r>
          </a:p>
          <a:p>
            <a:r>
              <a:rPr lang="en-GB" dirty="0"/>
              <a:t>Configurations</a:t>
            </a:r>
          </a:p>
          <a:p>
            <a:r>
              <a:rPr lang="en-GB" dirty="0"/>
              <a:t>Timer interrupt code example</a:t>
            </a:r>
          </a:p>
          <a:p>
            <a:r>
              <a:rPr lang="en-GB" dirty="0"/>
              <a:t>Challenge</a:t>
            </a:r>
          </a:p>
        </p:txBody>
      </p:sp>
    </p:spTree>
    <p:extLst>
      <p:ext uri="{BB962C8B-B14F-4D97-AF65-F5344CB8AC3E}">
        <p14:creationId xmlns:p14="http://schemas.microsoft.com/office/powerpoint/2010/main" val="2544120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95486"/>
            <a:ext cx="1944216" cy="1213248"/>
          </a:xfrm>
        </p:spPr>
        <p:txBody>
          <a:bodyPr/>
          <a:lstStyle/>
          <a:p>
            <a:pPr algn="l"/>
            <a:r>
              <a:rPr lang="en-GB" dirty="0"/>
              <a:t>Timers - overview</a:t>
            </a:r>
          </a:p>
        </p:txBody>
      </p:sp>
      <p:pic>
        <p:nvPicPr>
          <p:cNvPr id="4" name="Picture 3">
            <a:extLst>
              <a:ext uri="{FF2B5EF4-FFF2-40B4-BE49-F238E27FC236}">
                <a16:creationId xmlns:a16="http://schemas.microsoft.com/office/drawing/2014/main" id="{068F8F41-F2D5-1840-802C-08442C5C60F4}"/>
              </a:ext>
            </a:extLst>
          </p:cNvPr>
          <p:cNvPicPr>
            <a:picLocks noChangeAspect="1"/>
          </p:cNvPicPr>
          <p:nvPr/>
        </p:nvPicPr>
        <p:blipFill>
          <a:blip r:embed="rId3"/>
          <a:stretch>
            <a:fillRect/>
          </a:stretch>
        </p:blipFill>
        <p:spPr>
          <a:xfrm>
            <a:off x="2699792" y="267494"/>
            <a:ext cx="3501995" cy="4731990"/>
          </a:xfrm>
          <a:prstGeom prst="rect">
            <a:avLst/>
          </a:prstGeom>
        </p:spPr>
      </p:pic>
      <p:sp>
        <p:nvSpPr>
          <p:cNvPr id="6" name="Oval 5"/>
          <p:cNvSpPr/>
          <p:nvPr/>
        </p:nvSpPr>
        <p:spPr>
          <a:xfrm>
            <a:off x="4860032" y="2139702"/>
            <a:ext cx="720080" cy="576064"/>
          </a:xfrm>
          <a:prstGeom prst="ellipse">
            <a:avLst/>
          </a:prstGeom>
          <a:solidFill>
            <a:srgbClr val="FFFF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D7E7FF8-0AA3-0A40-9AFE-2255A6FE5B03}"/>
              </a:ext>
            </a:extLst>
          </p:cNvPr>
          <p:cNvSpPr/>
          <p:nvPr/>
        </p:nvSpPr>
        <p:spPr>
          <a:xfrm>
            <a:off x="3203848" y="3435846"/>
            <a:ext cx="648072" cy="936104"/>
          </a:xfrm>
          <a:prstGeom prst="ellipse">
            <a:avLst/>
          </a:prstGeom>
          <a:solidFill>
            <a:srgbClr val="FFFF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4293E9-BC9C-0942-B9A3-A3D47C839AC3}"/>
              </a:ext>
            </a:extLst>
          </p:cNvPr>
          <p:cNvSpPr/>
          <p:nvPr/>
        </p:nvSpPr>
        <p:spPr>
          <a:xfrm>
            <a:off x="4238957" y="3723878"/>
            <a:ext cx="423664" cy="360040"/>
          </a:xfrm>
          <a:prstGeom prst="ellipse">
            <a:avLst/>
          </a:prstGeom>
          <a:solidFill>
            <a:srgbClr val="FFFF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15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en-GB" dirty="0"/>
              <a:t>Timers - block diagram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792" y="915567"/>
            <a:ext cx="3402594" cy="4104456"/>
          </a:xfrm>
          <a:prstGeom prst="rect">
            <a:avLst/>
          </a:prstGeom>
        </p:spPr>
      </p:pic>
    </p:spTree>
    <p:extLst>
      <p:ext uri="{BB962C8B-B14F-4D97-AF65-F5344CB8AC3E}">
        <p14:creationId xmlns:p14="http://schemas.microsoft.com/office/powerpoint/2010/main" val="85820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en-GB" dirty="0"/>
              <a:t>Timers - simplified block diagram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1061343"/>
            <a:ext cx="3133000" cy="3579862"/>
          </a:xfrm>
          <a:prstGeom prst="rect">
            <a:avLst/>
          </a:prstGeom>
        </p:spPr>
      </p:pic>
    </p:spTree>
    <p:extLst>
      <p:ext uri="{BB962C8B-B14F-4D97-AF65-F5344CB8AC3E}">
        <p14:creationId xmlns:p14="http://schemas.microsoft.com/office/powerpoint/2010/main" val="1971898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a:bodyPr>
          <a:lstStyle/>
          <a:p>
            <a:r>
              <a:rPr lang="en-GB" dirty="0"/>
              <a:t>Timers – which one to choose?</a:t>
            </a:r>
            <a:br>
              <a:rPr lang="en-GB" dirty="0"/>
            </a:br>
            <a:r>
              <a:rPr lang="en-GB" sz="1800" dirty="0"/>
              <a:t>Timers in the </a:t>
            </a:r>
            <a:r>
              <a:rPr lang="en-US" sz="1800" dirty="0"/>
              <a:t>M32F303xD/E MCU</a:t>
            </a:r>
            <a:endParaRPr lang="en-GB" sz="1800" dirty="0"/>
          </a:p>
        </p:txBody>
      </p:sp>
      <p:pic>
        <p:nvPicPr>
          <p:cNvPr id="4" name="Picture 3">
            <a:extLst>
              <a:ext uri="{FF2B5EF4-FFF2-40B4-BE49-F238E27FC236}">
                <a16:creationId xmlns:a16="http://schemas.microsoft.com/office/drawing/2014/main" id="{4EC8AD33-3253-BF44-ADC4-036C9782FD1B}"/>
              </a:ext>
            </a:extLst>
          </p:cNvPr>
          <p:cNvPicPr>
            <a:picLocks noChangeAspect="1"/>
          </p:cNvPicPr>
          <p:nvPr/>
        </p:nvPicPr>
        <p:blipFill>
          <a:blip r:embed="rId3"/>
          <a:stretch>
            <a:fillRect/>
          </a:stretch>
        </p:blipFill>
        <p:spPr>
          <a:xfrm>
            <a:off x="683568" y="1011528"/>
            <a:ext cx="6353398" cy="3925597"/>
          </a:xfrm>
          <a:prstGeom prst="rect">
            <a:avLst/>
          </a:prstGeom>
        </p:spPr>
      </p:pic>
      <p:sp>
        <p:nvSpPr>
          <p:cNvPr id="9" name="Rounded Rectangle 8">
            <a:extLst>
              <a:ext uri="{FF2B5EF4-FFF2-40B4-BE49-F238E27FC236}">
                <a16:creationId xmlns:a16="http://schemas.microsoft.com/office/drawing/2014/main" id="{64A1790C-EFAC-B145-8D6A-1E2D66CD22E2}"/>
              </a:ext>
            </a:extLst>
          </p:cNvPr>
          <p:cNvSpPr/>
          <p:nvPr/>
        </p:nvSpPr>
        <p:spPr>
          <a:xfrm>
            <a:off x="799927" y="2355726"/>
            <a:ext cx="6120680" cy="936104"/>
          </a:xfrm>
          <a:prstGeom prst="round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8C7C293-4E0A-BE41-A159-3C159903A219}"/>
              </a:ext>
            </a:extLst>
          </p:cNvPr>
          <p:cNvSpPr txBox="1"/>
          <p:nvPr/>
        </p:nvSpPr>
        <p:spPr>
          <a:xfrm>
            <a:off x="7315656" y="3507854"/>
            <a:ext cx="1613244" cy="1354217"/>
          </a:xfrm>
          <a:prstGeom prst="rect">
            <a:avLst/>
          </a:prstGeom>
          <a:solidFill>
            <a:srgbClr val="FFFF00">
              <a:alpha val="57000"/>
            </a:srgbClr>
          </a:solidFill>
        </p:spPr>
        <p:txBody>
          <a:bodyPr wrap="square" rtlCol="0">
            <a:spAutoFit/>
          </a:bodyPr>
          <a:lstStyle/>
          <a:p>
            <a:r>
              <a:rPr lang="en-US" b="1" i="1" dirty="0"/>
              <a:t>Question:</a:t>
            </a:r>
          </a:p>
          <a:p>
            <a:r>
              <a:rPr lang="en-US" sz="1600" dirty="0"/>
              <a:t>What is the maximum count value of a 16 bit timer?</a:t>
            </a:r>
          </a:p>
        </p:txBody>
      </p:sp>
      <p:sp>
        <p:nvSpPr>
          <p:cNvPr id="11" name="TextBox 10">
            <a:extLst>
              <a:ext uri="{FF2B5EF4-FFF2-40B4-BE49-F238E27FC236}">
                <a16:creationId xmlns:a16="http://schemas.microsoft.com/office/drawing/2014/main" id="{52237A5B-6D9A-DF42-A8D7-49B9546FC445}"/>
              </a:ext>
            </a:extLst>
          </p:cNvPr>
          <p:cNvSpPr txBox="1"/>
          <p:nvPr/>
        </p:nvSpPr>
        <p:spPr>
          <a:xfrm>
            <a:off x="7252990" y="1035084"/>
            <a:ext cx="1783506" cy="2092881"/>
          </a:xfrm>
          <a:prstGeom prst="rect">
            <a:avLst/>
          </a:prstGeom>
          <a:noFill/>
        </p:spPr>
        <p:txBody>
          <a:bodyPr wrap="square" rtlCol="0">
            <a:spAutoFit/>
          </a:bodyPr>
          <a:lstStyle/>
          <a:p>
            <a:r>
              <a:rPr lang="en-US" sz="1600" b="1" dirty="0"/>
              <a:t>Note</a:t>
            </a:r>
          </a:p>
          <a:p>
            <a:r>
              <a:rPr lang="en-US" sz="1600" dirty="0"/>
              <a:t>In this course we use the General-purpose timers </a:t>
            </a:r>
            <a:r>
              <a:rPr lang="en-US" sz="1600" dirty="0">
                <a:highlight>
                  <a:srgbClr val="FFFF00"/>
                </a:highlight>
              </a:rPr>
              <a:t>TIM2/TIM3/TIM4</a:t>
            </a:r>
            <a:r>
              <a:rPr lang="en-US" sz="1600" dirty="0"/>
              <a:t>, other timers can behave differently!</a:t>
            </a:r>
          </a:p>
          <a:p>
            <a:endParaRPr lang="en-US" dirty="0"/>
          </a:p>
        </p:txBody>
      </p:sp>
    </p:spTree>
    <p:extLst>
      <p:ext uri="{BB962C8B-B14F-4D97-AF65-F5344CB8AC3E}">
        <p14:creationId xmlns:p14="http://schemas.microsoft.com/office/powerpoint/2010/main" val="2280080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147248" cy="857250"/>
          </a:xfrm>
        </p:spPr>
        <p:txBody>
          <a:bodyPr>
            <a:normAutofit/>
          </a:bodyPr>
          <a:lstStyle/>
          <a:p>
            <a:r>
              <a:rPr lang="en-GB" dirty="0"/>
              <a:t>Application: </a:t>
            </a:r>
            <a:r>
              <a:rPr lang="en-GB" dirty="0" err="1"/>
              <a:t>Timebase</a:t>
            </a:r>
            <a:br>
              <a:rPr lang="en-GB" dirty="0"/>
            </a:br>
            <a:r>
              <a:rPr lang="en-GB" sz="1800" dirty="0" err="1"/>
              <a:t>Upcounting</a:t>
            </a:r>
            <a:r>
              <a:rPr lang="en-GB" sz="1800" dirty="0"/>
              <a:t> mode with auto reload</a:t>
            </a:r>
          </a:p>
        </p:txBody>
      </p:sp>
      <p:sp>
        <p:nvSpPr>
          <p:cNvPr id="7" name="TextBox 6"/>
          <p:cNvSpPr txBox="1"/>
          <p:nvPr/>
        </p:nvSpPr>
        <p:spPr>
          <a:xfrm>
            <a:off x="369088" y="3829614"/>
            <a:ext cx="4440659" cy="1015663"/>
          </a:xfrm>
          <a:prstGeom prst="rect">
            <a:avLst/>
          </a:prstGeom>
          <a:noFill/>
        </p:spPr>
        <p:txBody>
          <a:bodyPr wrap="square" rtlCol="0">
            <a:spAutoFit/>
          </a:bodyPr>
          <a:lstStyle/>
          <a:p>
            <a:r>
              <a:rPr lang="en-US" sz="1200" b="1" dirty="0"/>
              <a:t>Notes</a:t>
            </a:r>
          </a:p>
          <a:p>
            <a:pPr marL="171450" indent="-171450">
              <a:buFont typeface="Arial" panose="020B0604020202020204" pitchFamily="34" charset="0"/>
              <a:buChar char="•"/>
            </a:pPr>
            <a:r>
              <a:rPr lang="en-US" sz="1200" dirty="0"/>
              <a:t>Can be used to create a </a:t>
            </a:r>
            <a:r>
              <a:rPr lang="en-US" sz="1200" dirty="0" err="1"/>
              <a:t>timebase</a:t>
            </a:r>
            <a:r>
              <a:rPr lang="en-US" sz="1200" dirty="0"/>
              <a:t>.</a:t>
            </a:r>
          </a:p>
          <a:p>
            <a:pPr marL="171450" indent="-171450">
              <a:buFont typeface="Arial" panose="020B0604020202020204" pitchFamily="34" charset="0"/>
              <a:buChar char="•"/>
            </a:pPr>
            <a:r>
              <a:rPr lang="en-US" sz="1200" dirty="0"/>
              <a:t>The timer clock is equal to </a:t>
            </a:r>
            <a:r>
              <a:rPr lang="en-US" sz="1200" dirty="0" err="1"/>
              <a:t>SystemCoreClock</a:t>
            </a:r>
            <a:r>
              <a:rPr lang="en-US" sz="1200" dirty="0"/>
              <a:t> / (</a:t>
            </a:r>
            <a:r>
              <a:rPr lang="en-US" sz="1200" dirty="0" err="1"/>
              <a:t>prescaler</a:t>
            </a:r>
            <a:r>
              <a:rPr lang="en-US" sz="1200" dirty="0"/>
              <a:t> + 1)</a:t>
            </a:r>
          </a:p>
          <a:p>
            <a:pPr marL="171450" indent="-171450">
              <a:buFont typeface="Arial" panose="020B0604020202020204" pitchFamily="34" charset="0"/>
              <a:buChar char="•"/>
            </a:pPr>
            <a:r>
              <a:rPr lang="en-US" sz="1200" dirty="0"/>
              <a:t>When ARR is reached an interrupt will be generated when enabled.</a:t>
            </a:r>
          </a:p>
        </p:txBody>
      </p:sp>
      <p:cxnSp>
        <p:nvCxnSpPr>
          <p:cNvPr id="6" name="Elbow Connector 5">
            <a:extLst>
              <a:ext uri="{FF2B5EF4-FFF2-40B4-BE49-F238E27FC236}">
                <a16:creationId xmlns:a16="http://schemas.microsoft.com/office/drawing/2014/main" id="{012178C7-4C16-1D42-9EC7-F890B458AD40}"/>
              </a:ext>
            </a:extLst>
          </p:cNvPr>
          <p:cNvCxnSpPr/>
          <p:nvPr/>
        </p:nvCxnSpPr>
        <p:spPr>
          <a:xfrm flipV="1">
            <a:off x="960054" y="2728276"/>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E82D282-03FC-D240-93F3-FC9721724972}"/>
              </a:ext>
            </a:extLst>
          </p:cNvPr>
          <p:cNvCxnSpPr/>
          <p:nvPr/>
        </p:nvCxnSpPr>
        <p:spPr>
          <a:xfrm flipV="1">
            <a:off x="1140054" y="2548276"/>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FDA969D3-4E17-0541-9D90-2D0DE70B4130}"/>
              </a:ext>
            </a:extLst>
          </p:cNvPr>
          <p:cNvCxnSpPr/>
          <p:nvPr/>
        </p:nvCxnSpPr>
        <p:spPr>
          <a:xfrm flipV="1">
            <a:off x="1320054" y="2368276"/>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DC7D185A-1077-E64A-A1BA-DBD9BB0ECCC9}"/>
              </a:ext>
            </a:extLst>
          </p:cNvPr>
          <p:cNvCxnSpPr/>
          <p:nvPr/>
        </p:nvCxnSpPr>
        <p:spPr>
          <a:xfrm flipV="1">
            <a:off x="1500054" y="2188276"/>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AC75BC8E-464B-4545-B919-FB864C61B5B3}"/>
              </a:ext>
            </a:extLst>
          </p:cNvPr>
          <p:cNvCxnSpPr/>
          <p:nvPr/>
        </p:nvCxnSpPr>
        <p:spPr>
          <a:xfrm flipV="1">
            <a:off x="1680054" y="2008276"/>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75B45BB5-A0BF-994D-BA33-4720DDE39ED9}"/>
              </a:ext>
            </a:extLst>
          </p:cNvPr>
          <p:cNvCxnSpPr/>
          <p:nvPr/>
        </p:nvCxnSpPr>
        <p:spPr>
          <a:xfrm flipV="1">
            <a:off x="1860054" y="1828276"/>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10A6CF9-158F-D743-9BDF-8C45EE0B3766}"/>
              </a:ext>
            </a:extLst>
          </p:cNvPr>
          <p:cNvCxnSpPr/>
          <p:nvPr/>
        </p:nvCxnSpPr>
        <p:spPr>
          <a:xfrm flipV="1">
            <a:off x="2040054" y="1648276"/>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121C0EE5-A45C-DC43-A81E-FB725872C3D8}"/>
              </a:ext>
            </a:extLst>
          </p:cNvPr>
          <p:cNvCxnSpPr/>
          <p:nvPr/>
        </p:nvCxnSpPr>
        <p:spPr>
          <a:xfrm flipV="1">
            <a:off x="2220054" y="1468276"/>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FAE294BD-5023-3543-823C-ED97808C3E79}"/>
              </a:ext>
            </a:extLst>
          </p:cNvPr>
          <p:cNvSpPr txBox="1"/>
          <p:nvPr/>
        </p:nvSpPr>
        <p:spPr>
          <a:xfrm>
            <a:off x="518050" y="1325059"/>
            <a:ext cx="441146" cy="276999"/>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ARR</a:t>
            </a:r>
          </a:p>
        </p:txBody>
      </p:sp>
      <p:sp>
        <p:nvSpPr>
          <p:cNvPr id="17" name="TextBox 11">
            <a:extLst>
              <a:ext uri="{FF2B5EF4-FFF2-40B4-BE49-F238E27FC236}">
                <a16:creationId xmlns:a16="http://schemas.microsoft.com/office/drawing/2014/main" id="{6B1564F7-C3BD-9540-9522-8D47E922FEDA}"/>
              </a:ext>
            </a:extLst>
          </p:cNvPr>
          <p:cNvSpPr txBox="1"/>
          <p:nvPr/>
        </p:nvSpPr>
        <p:spPr>
          <a:xfrm>
            <a:off x="518050" y="2762777"/>
            <a:ext cx="441146" cy="276999"/>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CNT</a:t>
            </a:r>
          </a:p>
        </p:txBody>
      </p:sp>
      <p:cxnSp>
        <p:nvCxnSpPr>
          <p:cNvPr id="19" name="Straight Connector 18">
            <a:extLst>
              <a:ext uri="{FF2B5EF4-FFF2-40B4-BE49-F238E27FC236}">
                <a16:creationId xmlns:a16="http://schemas.microsoft.com/office/drawing/2014/main" id="{79C88E0D-11B1-8B41-ACD1-2AEDC35ECDAC}"/>
              </a:ext>
            </a:extLst>
          </p:cNvPr>
          <p:cNvCxnSpPr>
            <a:cxnSpLocks/>
          </p:cNvCxnSpPr>
          <p:nvPr/>
        </p:nvCxnSpPr>
        <p:spPr>
          <a:xfrm>
            <a:off x="960054" y="1464779"/>
            <a:ext cx="3599999" cy="34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640534-E5C8-7041-8AE4-1F0B828A51E3}"/>
              </a:ext>
            </a:extLst>
          </p:cNvPr>
          <p:cNvCxnSpPr>
            <a:cxnSpLocks/>
          </p:cNvCxnSpPr>
          <p:nvPr/>
        </p:nvCxnSpPr>
        <p:spPr>
          <a:xfrm>
            <a:off x="2580054" y="1468276"/>
            <a:ext cx="0" cy="14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3C817862-08F7-464F-BCCB-C95DEAAD5AA8}"/>
              </a:ext>
            </a:extLst>
          </p:cNvPr>
          <p:cNvCxnSpPr/>
          <p:nvPr/>
        </p:nvCxnSpPr>
        <p:spPr>
          <a:xfrm flipV="1">
            <a:off x="2580054" y="2721277"/>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12C1902-6E09-F842-BEF1-884815373401}"/>
              </a:ext>
            </a:extLst>
          </p:cNvPr>
          <p:cNvCxnSpPr/>
          <p:nvPr/>
        </p:nvCxnSpPr>
        <p:spPr>
          <a:xfrm flipV="1">
            <a:off x="2760054" y="2541277"/>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AC216AB7-7BD3-A146-ABF0-B1F754AFA835}"/>
              </a:ext>
            </a:extLst>
          </p:cNvPr>
          <p:cNvCxnSpPr/>
          <p:nvPr/>
        </p:nvCxnSpPr>
        <p:spPr>
          <a:xfrm flipV="1">
            <a:off x="2940054" y="2361277"/>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555A9721-5635-E446-88BE-03757BD1DD2B}"/>
              </a:ext>
            </a:extLst>
          </p:cNvPr>
          <p:cNvCxnSpPr/>
          <p:nvPr/>
        </p:nvCxnSpPr>
        <p:spPr>
          <a:xfrm flipV="1">
            <a:off x="3120054" y="2181277"/>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73010FFD-F0AC-2C4C-8451-0E38A714686D}"/>
              </a:ext>
            </a:extLst>
          </p:cNvPr>
          <p:cNvCxnSpPr/>
          <p:nvPr/>
        </p:nvCxnSpPr>
        <p:spPr>
          <a:xfrm flipV="1">
            <a:off x="3300054" y="2001277"/>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30A3AD-6ABC-994B-A589-790E141178CC}"/>
              </a:ext>
            </a:extLst>
          </p:cNvPr>
          <p:cNvCxnSpPr/>
          <p:nvPr/>
        </p:nvCxnSpPr>
        <p:spPr>
          <a:xfrm flipV="1">
            <a:off x="3480054" y="1821277"/>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FC6D3076-9867-8A44-A2FB-F3572E6EE264}"/>
              </a:ext>
            </a:extLst>
          </p:cNvPr>
          <p:cNvCxnSpPr/>
          <p:nvPr/>
        </p:nvCxnSpPr>
        <p:spPr>
          <a:xfrm flipV="1">
            <a:off x="3660054" y="1641277"/>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F973476A-7C89-5E40-8AFE-BD31F7F83004}"/>
              </a:ext>
            </a:extLst>
          </p:cNvPr>
          <p:cNvCxnSpPr/>
          <p:nvPr/>
        </p:nvCxnSpPr>
        <p:spPr>
          <a:xfrm flipV="1">
            <a:off x="3840054" y="1461277"/>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66BBBE-0528-4D45-95E3-20365235980E}"/>
              </a:ext>
            </a:extLst>
          </p:cNvPr>
          <p:cNvCxnSpPr>
            <a:cxnSpLocks/>
          </p:cNvCxnSpPr>
          <p:nvPr/>
        </p:nvCxnSpPr>
        <p:spPr>
          <a:xfrm>
            <a:off x="4200054" y="1461277"/>
            <a:ext cx="0" cy="14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B6AF8AB-AB24-6243-A00A-F2DB3EB0DC5F}"/>
              </a:ext>
            </a:extLst>
          </p:cNvPr>
          <p:cNvCxnSpPr/>
          <p:nvPr/>
        </p:nvCxnSpPr>
        <p:spPr>
          <a:xfrm flipV="1">
            <a:off x="4200053" y="2721277"/>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0D111A9-9BE8-994E-AF2C-2FF13C70061A}"/>
              </a:ext>
            </a:extLst>
          </p:cNvPr>
          <p:cNvCxnSpPr>
            <a:cxnSpLocks/>
          </p:cNvCxnSpPr>
          <p:nvPr/>
        </p:nvCxnSpPr>
        <p:spPr>
          <a:xfrm>
            <a:off x="2577872" y="2901277"/>
            <a:ext cx="0" cy="286636"/>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425A8A3C-47D2-6F46-8141-83116BE1059C}"/>
              </a:ext>
            </a:extLst>
          </p:cNvPr>
          <p:cNvGrpSpPr/>
          <p:nvPr/>
        </p:nvGrpSpPr>
        <p:grpSpPr>
          <a:xfrm>
            <a:off x="2608906" y="3069292"/>
            <a:ext cx="359999" cy="196296"/>
            <a:chOff x="457200" y="2283718"/>
            <a:chExt cx="622264" cy="309029"/>
          </a:xfrm>
        </p:grpSpPr>
        <p:cxnSp>
          <p:nvCxnSpPr>
            <p:cNvPr id="73" name="Straight Connector 72">
              <a:extLst>
                <a:ext uri="{FF2B5EF4-FFF2-40B4-BE49-F238E27FC236}">
                  <a16:creationId xmlns:a16="http://schemas.microsoft.com/office/drawing/2014/main" id="{DA78BD19-B8D7-114E-B1CB-3CEE918B25DE}"/>
                </a:ext>
              </a:extLst>
            </p:cNvPr>
            <p:cNvCxnSpPr>
              <a:cxnSpLocks/>
            </p:cNvCxnSpPr>
            <p:nvPr/>
          </p:nvCxnSpPr>
          <p:spPr>
            <a:xfrm flipV="1">
              <a:off x="457200" y="2338272"/>
              <a:ext cx="298376" cy="254475"/>
            </a:xfrm>
            <a:prstGeom prst="line">
              <a:avLst/>
            </a:prstGeom>
            <a:ln>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3D01936-95DB-C343-813F-C33F5741C806}"/>
                </a:ext>
              </a:extLst>
            </p:cNvPr>
            <p:cNvCxnSpPr>
              <a:cxnSpLocks/>
            </p:cNvCxnSpPr>
            <p:nvPr/>
          </p:nvCxnSpPr>
          <p:spPr>
            <a:xfrm>
              <a:off x="755576" y="2338272"/>
              <a:ext cx="0" cy="212481"/>
            </a:xfrm>
            <a:prstGeom prst="line">
              <a:avLst/>
            </a:prstGeom>
            <a:ln>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34DE012-5143-7E43-B97D-441075F58892}"/>
                </a:ext>
              </a:extLst>
            </p:cNvPr>
            <p:cNvCxnSpPr>
              <a:cxnSpLocks/>
            </p:cNvCxnSpPr>
            <p:nvPr/>
          </p:nvCxnSpPr>
          <p:spPr>
            <a:xfrm flipV="1">
              <a:off x="755575" y="2283718"/>
              <a:ext cx="323889" cy="267036"/>
            </a:xfrm>
            <a:prstGeom prst="line">
              <a:avLst/>
            </a:prstGeom>
            <a:ln>
              <a:solidFill>
                <a:srgbClr val="FF0000"/>
              </a:solidFill>
              <a:tailEnd type="triangle" w="lg" len="med"/>
            </a:ln>
          </p:spPr>
          <p:style>
            <a:lnRef idx="2">
              <a:schemeClr val="accent1"/>
            </a:lnRef>
            <a:fillRef idx="0">
              <a:schemeClr val="accent1"/>
            </a:fillRef>
            <a:effectRef idx="1">
              <a:schemeClr val="accent1"/>
            </a:effectRef>
            <a:fontRef idx="minor">
              <a:schemeClr val="tx1"/>
            </a:fontRef>
          </p:style>
        </p:cxnSp>
      </p:grpSp>
      <p:sp>
        <p:nvSpPr>
          <p:cNvPr id="84" name="TextBox 10">
            <a:extLst>
              <a:ext uri="{FF2B5EF4-FFF2-40B4-BE49-F238E27FC236}">
                <a16:creationId xmlns:a16="http://schemas.microsoft.com/office/drawing/2014/main" id="{E01130FD-7675-F246-947F-0D408200E2A8}"/>
              </a:ext>
            </a:extLst>
          </p:cNvPr>
          <p:cNvSpPr txBox="1"/>
          <p:nvPr/>
        </p:nvSpPr>
        <p:spPr>
          <a:xfrm>
            <a:off x="1991729" y="3260676"/>
            <a:ext cx="1235788" cy="276999"/>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solidFill>
                  <a:srgbClr val="FF0000"/>
                </a:solidFill>
              </a:rPr>
              <a:t>Update interrupt</a:t>
            </a:r>
          </a:p>
        </p:txBody>
      </p:sp>
      <p:cxnSp>
        <p:nvCxnSpPr>
          <p:cNvPr id="58" name="Straight Connector 57">
            <a:extLst>
              <a:ext uri="{FF2B5EF4-FFF2-40B4-BE49-F238E27FC236}">
                <a16:creationId xmlns:a16="http://schemas.microsoft.com/office/drawing/2014/main" id="{84183E3D-056C-344C-AEF4-368A345B4DBE}"/>
              </a:ext>
            </a:extLst>
          </p:cNvPr>
          <p:cNvCxnSpPr>
            <a:cxnSpLocks/>
          </p:cNvCxnSpPr>
          <p:nvPr/>
        </p:nvCxnSpPr>
        <p:spPr>
          <a:xfrm>
            <a:off x="4206216" y="2903960"/>
            <a:ext cx="0" cy="286636"/>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774BEE0-3622-C34D-87BB-D1A93CF129B7}"/>
              </a:ext>
            </a:extLst>
          </p:cNvPr>
          <p:cNvGrpSpPr/>
          <p:nvPr/>
        </p:nvGrpSpPr>
        <p:grpSpPr>
          <a:xfrm>
            <a:off x="4237250" y="3071975"/>
            <a:ext cx="359999" cy="196296"/>
            <a:chOff x="457200" y="2283718"/>
            <a:chExt cx="622264" cy="309029"/>
          </a:xfrm>
        </p:grpSpPr>
        <p:cxnSp>
          <p:nvCxnSpPr>
            <p:cNvPr id="60" name="Straight Connector 59">
              <a:extLst>
                <a:ext uri="{FF2B5EF4-FFF2-40B4-BE49-F238E27FC236}">
                  <a16:creationId xmlns:a16="http://schemas.microsoft.com/office/drawing/2014/main" id="{0106930F-266D-394D-A904-532D6895DACA}"/>
                </a:ext>
              </a:extLst>
            </p:cNvPr>
            <p:cNvCxnSpPr>
              <a:cxnSpLocks/>
            </p:cNvCxnSpPr>
            <p:nvPr/>
          </p:nvCxnSpPr>
          <p:spPr>
            <a:xfrm flipV="1">
              <a:off x="457200" y="2338272"/>
              <a:ext cx="298376" cy="254475"/>
            </a:xfrm>
            <a:prstGeom prst="line">
              <a:avLst/>
            </a:prstGeom>
            <a:ln>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5CABBDC-BAE6-C64D-88B4-B0E62D2D1B77}"/>
                </a:ext>
              </a:extLst>
            </p:cNvPr>
            <p:cNvCxnSpPr>
              <a:cxnSpLocks/>
            </p:cNvCxnSpPr>
            <p:nvPr/>
          </p:nvCxnSpPr>
          <p:spPr>
            <a:xfrm>
              <a:off x="755576" y="2338272"/>
              <a:ext cx="0" cy="212481"/>
            </a:xfrm>
            <a:prstGeom prst="line">
              <a:avLst/>
            </a:prstGeom>
            <a:ln>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3ADD1DA-01F9-2848-8A04-ABC459FCBD24}"/>
                </a:ext>
              </a:extLst>
            </p:cNvPr>
            <p:cNvCxnSpPr>
              <a:cxnSpLocks/>
            </p:cNvCxnSpPr>
            <p:nvPr/>
          </p:nvCxnSpPr>
          <p:spPr>
            <a:xfrm flipV="1">
              <a:off x="755575" y="2283718"/>
              <a:ext cx="323889" cy="267036"/>
            </a:xfrm>
            <a:prstGeom prst="line">
              <a:avLst/>
            </a:prstGeom>
            <a:ln>
              <a:solidFill>
                <a:srgbClr val="FF0000"/>
              </a:solidFill>
              <a:tailEnd type="triangle" w="lg" len="med"/>
            </a:ln>
          </p:spPr>
          <p:style>
            <a:lnRef idx="2">
              <a:schemeClr val="accent1"/>
            </a:lnRef>
            <a:fillRef idx="0">
              <a:schemeClr val="accent1"/>
            </a:fillRef>
            <a:effectRef idx="1">
              <a:schemeClr val="accent1"/>
            </a:effectRef>
            <a:fontRef idx="minor">
              <a:schemeClr val="tx1"/>
            </a:fontRef>
          </p:style>
        </p:cxnSp>
      </p:grpSp>
      <p:sp>
        <p:nvSpPr>
          <p:cNvPr id="63" name="TextBox 10">
            <a:extLst>
              <a:ext uri="{FF2B5EF4-FFF2-40B4-BE49-F238E27FC236}">
                <a16:creationId xmlns:a16="http://schemas.microsoft.com/office/drawing/2014/main" id="{5D6D64F0-07A5-8D43-AF65-50C428DECE2C}"/>
              </a:ext>
            </a:extLst>
          </p:cNvPr>
          <p:cNvSpPr txBox="1"/>
          <p:nvPr/>
        </p:nvSpPr>
        <p:spPr>
          <a:xfrm>
            <a:off x="3620073" y="3263359"/>
            <a:ext cx="1235788" cy="276999"/>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dirty="0">
                <a:solidFill>
                  <a:srgbClr val="FF0000"/>
                </a:solidFill>
              </a:rPr>
              <a:t>Update interrupt</a:t>
            </a:r>
          </a:p>
        </p:txBody>
      </p:sp>
      <p:sp>
        <p:nvSpPr>
          <p:cNvPr id="70" name="TextBox 69">
            <a:extLst>
              <a:ext uri="{FF2B5EF4-FFF2-40B4-BE49-F238E27FC236}">
                <a16:creationId xmlns:a16="http://schemas.microsoft.com/office/drawing/2014/main" id="{FE4E0D34-7B26-B94D-9179-A42F24F67EA4}"/>
              </a:ext>
            </a:extLst>
          </p:cNvPr>
          <p:cNvSpPr txBox="1"/>
          <p:nvPr/>
        </p:nvSpPr>
        <p:spPr>
          <a:xfrm>
            <a:off x="4998692" y="1484114"/>
            <a:ext cx="3965791" cy="1754326"/>
          </a:xfrm>
          <a:prstGeom prst="rect">
            <a:avLst/>
          </a:prstGeom>
          <a:solidFill>
            <a:schemeClr val="bg1">
              <a:lumMod val="85000"/>
            </a:schemeClr>
          </a:solidFill>
          <a:ln w="12700">
            <a:solidFill>
              <a:schemeClr val="accent1">
                <a:shade val="95000"/>
                <a:satMod val="105000"/>
              </a:schemeClr>
            </a:solidFill>
          </a:ln>
        </p:spPr>
        <p:txBody>
          <a:bodyPr wrap="square" rtlCol="0">
            <a:spAutoFit/>
          </a:bodyPr>
          <a:lstStyle/>
          <a:p>
            <a:r>
              <a:rPr lang="en-US" sz="1200" b="1" dirty="0"/>
              <a:t>Configuration</a:t>
            </a:r>
          </a:p>
          <a:p>
            <a:pPr marL="342900" indent="-342900">
              <a:buFont typeface="+mj-lt"/>
              <a:buAutoNum type="arabicPeriod"/>
            </a:pPr>
            <a:r>
              <a:rPr lang="en-US" sz="1200" dirty="0"/>
              <a:t>Enable timer clock in RCC_APB1ENR or RCC_APB2ENR register.</a:t>
            </a:r>
          </a:p>
          <a:p>
            <a:pPr marL="342900" indent="-342900">
              <a:buFont typeface="+mj-lt"/>
              <a:buAutoNum type="arabicPeriod"/>
            </a:pPr>
            <a:r>
              <a:rPr lang="en-US" sz="1200" dirty="0"/>
              <a:t>Set </a:t>
            </a:r>
            <a:r>
              <a:rPr lang="en-US" sz="1200" dirty="0" err="1"/>
              <a:t>prescaler</a:t>
            </a:r>
            <a:r>
              <a:rPr lang="en-US" sz="1200" dirty="0"/>
              <a:t> register (</a:t>
            </a:r>
            <a:r>
              <a:rPr lang="en-US" sz="1200" dirty="0" err="1"/>
              <a:t>TIMx_PSC</a:t>
            </a:r>
            <a:r>
              <a:rPr lang="en-US" sz="1200" dirty="0"/>
              <a:t>)</a:t>
            </a:r>
            <a:br>
              <a:rPr lang="en-US" sz="1200" dirty="0"/>
            </a:br>
            <a:r>
              <a:rPr lang="en-US" sz="1200" dirty="0"/>
              <a:t>to scale down the timer clock.</a:t>
            </a:r>
          </a:p>
          <a:p>
            <a:pPr marL="342900" indent="-342900">
              <a:buFont typeface="+mj-lt"/>
              <a:buAutoNum type="arabicPeriod"/>
            </a:pPr>
            <a:r>
              <a:rPr lang="en-US" sz="1200" dirty="0"/>
              <a:t>Set </a:t>
            </a:r>
            <a:r>
              <a:rPr lang="en-US" sz="1200" dirty="0" err="1"/>
              <a:t>TIMx_ARR</a:t>
            </a:r>
            <a:r>
              <a:rPr lang="en-US" sz="1200" dirty="0"/>
              <a:t> to determine the upper count.</a:t>
            </a:r>
          </a:p>
          <a:p>
            <a:pPr marL="342900" indent="-342900">
              <a:buFont typeface="+mj-lt"/>
              <a:buAutoNum type="arabicPeriod"/>
            </a:pPr>
            <a:r>
              <a:rPr lang="en-US" sz="1200" dirty="0"/>
              <a:t>Enable Interrupt Vector with ﻿</a:t>
            </a:r>
            <a:r>
              <a:rPr lang="en-US" sz="1200" dirty="0" err="1"/>
              <a:t>NVIC_EnableIRQ</a:t>
            </a:r>
            <a:r>
              <a:rPr lang="en-US" sz="1200" dirty="0"/>
              <a:t>().</a:t>
            </a:r>
          </a:p>
          <a:p>
            <a:pPr marL="342900" indent="-342900">
              <a:buFont typeface="+mj-lt"/>
              <a:buAutoNum type="arabicPeriod"/>
            </a:pPr>
            <a:r>
              <a:rPr lang="en-US" sz="1200" dirty="0"/>
              <a:t>Enable timer update interrupt (UIE flag in </a:t>
            </a:r>
            <a:r>
              <a:rPr lang="en-US" sz="1200" dirty="0" err="1"/>
              <a:t>TIMx_DIER</a:t>
            </a:r>
            <a:r>
              <a:rPr lang="en-US" sz="1200" dirty="0"/>
              <a:t>).</a:t>
            </a:r>
          </a:p>
          <a:p>
            <a:pPr marL="342900" indent="-342900">
              <a:buFont typeface="+mj-lt"/>
              <a:buAutoNum type="arabicPeriod"/>
            </a:pPr>
            <a:r>
              <a:rPr lang="en-US" sz="1200" dirty="0"/>
              <a:t>Enable counter (TIMx_CR1).</a:t>
            </a:r>
            <a:endParaRPr lang="en-US" dirty="0"/>
          </a:p>
        </p:txBody>
      </p:sp>
    </p:spTree>
    <p:extLst>
      <p:ext uri="{BB962C8B-B14F-4D97-AF65-F5344CB8AC3E}">
        <p14:creationId xmlns:p14="http://schemas.microsoft.com/office/powerpoint/2010/main" val="17475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147248" cy="857250"/>
          </a:xfrm>
        </p:spPr>
        <p:txBody>
          <a:bodyPr>
            <a:normAutofit/>
          </a:bodyPr>
          <a:lstStyle/>
          <a:p>
            <a:r>
              <a:rPr lang="en-GB" dirty="0"/>
              <a:t>Application: Counting pulses</a:t>
            </a:r>
            <a:br>
              <a:rPr lang="en-GB" dirty="0"/>
            </a:br>
            <a:r>
              <a:rPr lang="en-GB" sz="1800" dirty="0" err="1"/>
              <a:t>Upcounting</a:t>
            </a:r>
            <a:r>
              <a:rPr lang="en-GB" sz="1800" dirty="0"/>
              <a:t> mode with external clock</a:t>
            </a:r>
          </a:p>
        </p:txBody>
      </p:sp>
      <p:sp>
        <p:nvSpPr>
          <p:cNvPr id="7" name="TextBox 6"/>
          <p:cNvSpPr txBox="1"/>
          <p:nvPr/>
        </p:nvSpPr>
        <p:spPr>
          <a:xfrm>
            <a:off x="192320" y="3736037"/>
            <a:ext cx="4011187" cy="1200329"/>
          </a:xfrm>
          <a:prstGeom prst="rect">
            <a:avLst/>
          </a:prstGeom>
          <a:noFill/>
        </p:spPr>
        <p:txBody>
          <a:bodyPr wrap="square" rtlCol="0">
            <a:spAutoFit/>
          </a:bodyPr>
          <a:lstStyle/>
          <a:p>
            <a:r>
              <a:rPr lang="en-US" sz="1200" b="1" dirty="0"/>
              <a:t>Notes</a:t>
            </a:r>
          </a:p>
          <a:p>
            <a:pPr marL="171450" indent="-171450">
              <a:buFont typeface="Arial" panose="020B0604020202020204" pitchFamily="34" charset="0"/>
              <a:buChar char="•"/>
            </a:pPr>
            <a:r>
              <a:rPr lang="en-US" sz="1200" dirty="0"/>
              <a:t>Can be used to count pulses of an external signal. Combining this with a </a:t>
            </a:r>
            <a:r>
              <a:rPr lang="en-US" sz="1200" dirty="0" err="1"/>
              <a:t>timebase</a:t>
            </a:r>
            <a:r>
              <a:rPr lang="en-US" sz="1200" dirty="0"/>
              <a:t> one can determine the frequency or period of an external signal.</a:t>
            </a:r>
          </a:p>
          <a:p>
            <a:pPr marL="171450" indent="-171450">
              <a:buFont typeface="Arial" panose="020B0604020202020204" pitchFamily="34" charset="0"/>
              <a:buChar char="•"/>
            </a:pPr>
            <a:r>
              <a:rPr lang="en-US" sz="1200" dirty="0"/>
              <a:t>A GPIO pin can be connected to the timer channel 1 input using the appropriate alternate function for that pin.  </a:t>
            </a:r>
          </a:p>
        </p:txBody>
      </p:sp>
      <p:cxnSp>
        <p:nvCxnSpPr>
          <p:cNvPr id="6" name="Elbow Connector 5">
            <a:extLst>
              <a:ext uri="{FF2B5EF4-FFF2-40B4-BE49-F238E27FC236}">
                <a16:creationId xmlns:a16="http://schemas.microsoft.com/office/drawing/2014/main" id="{012178C7-4C16-1D42-9EC7-F890B458AD40}"/>
              </a:ext>
            </a:extLst>
          </p:cNvPr>
          <p:cNvCxnSpPr>
            <a:cxnSpLocks/>
          </p:cNvCxnSpPr>
          <p:nvPr/>
        </p:nvCxnSpPr>
        <p:spPr>
          <a:xfrm flipV="1">
            <a:off x="936411" y="3303679"/>
            <a:ext cx="1448573" cy="17812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6B1564F7-C3BD-9540-9522-8D47E922FEDA}"/>
              </a:ext>
            </a:extLst>
          </p:cNvPr>
          <p:cNvSpPr txBox="1"/>
          <p:nvPr/>
        </p:nvSpPr>
        <p:spPr>
          <a:xfrm>
            <a:off x="521504" y="3342912"/>
            <a:ext cx="441146" cy="276999"/>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CNT</a:t>
            </a:r>
          </a:p>
        </p:txBody>
      </p:sp>
      <p:sp>
        <p:nvSpPr>
          <p:cNvPr id="18" name="TextBox 12">
            <a:extLst>
              <a:ext uri="{FF2B5EF4-FFF2-40B4-BE49-F238E27FC236}">
                <a16:creationId xmlns:a16="http://schemas.microsoft.com/office/drawing/2014/main" id="{88208C88-C7BE-2D46-A128-E605B287677D}"/>
              </a:ext>
            </a:extLst>
          </p:cNvPr>
          <p:cNvSpPr txBox="1"/>
          <p:nvPr/>
        </p:nvSpPr>
        <p:spPr>
          <a:xfrm>
            <a:off x="-155234" y="1098303"/>
            <a:ext cx="1010999" cy="1015663"/>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timer channel 1 input</a:t>
            </a:r>
            <a:br>
              <a:rPr lang="en-US" sz="1200" dirty="0"/>
            </a:br>
            <a:r>
              <a:rPr lang="en-US" sz="1200" dirty="0"/>
              <a:t>(external clock)</a:t>
            </a:r>
          </a:p>
        </p:txBody>
      </p:sp>
      <p:cxnSp>
        <p:nvCxnSpPr>
          <p:cNvPr id="49" name="Straight Connector 48">
            <a:extLst>
              <a:ext uri="{FF2B5EF4-FFF2-40B4-BE49-F238E27FC236}">
                <a16:creationId xmlns:a16="http://schemas.microsoft.com/office/drawing/2014/main" id="{3B077F2F-D45D-FF47-80E0-A8D14CAD6414}"/>
              </a:ext>
            </a:extLst>
          </p:cNvPr>
          <p:cNvCxnSpPr>
            <a:cxnSpLocks/>
          </p:cNvCxnSpPr>
          <p:nvPr/>
        </p:nvCxnSpPr>
        <p:spPr>
          <a:xfrm>
            <a:off x="954936" y="1320115"/>
            <a:ext cx="360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2B6EFF-9DB7-D948-98A5-EEA1D3609251}"/>
              </a:ext>
            </a:extLst>
          </p:cNvPr>
          <p:cNvCxnSpPr>
            <a:cxnSpLocks/>
          </p:cNvCxnSpPr>
          <p:nvPr/>
        </p:nvCxnSpPr>
        <p:spPr>
          <a:xfrm>
            <a:off x="1314936" y="1321608"/>
            <a:ext cx="0" cy="360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84AD6C5-DE43-0041-AAFE-F212D0C0C64F}"/>
              </a:ext>
            </a:extLst>
          </p:cNvPr>
          <p:cNvCxnSpPr>
            <a:cxnSpLocks/>
          </p:cNvCxnSpPr>
          <p:nvPr/>
        </p:nvCxnSpPr>
        <p:spPr>
          <a:xfrm flipV="1">
            <a:off x="1314936" y="1680000"/>
            <a:ext cx="360000"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4C5E2E-D8FF-0C4D-82DD-211AC5FD57B6}"/>
              </a:ext>
            </a:extLst>
          </p:cNvPr>
          <p:cNvCxnSpPr>
            <a:cxnSpLocks/>
          </p:cNvCxnSpPr>
          <p:nvPr/>
        </p:nvCxnSpPr>
        <p:spPr>
          <a:xfrm>
            <a:off x="1674936" y="1321608"/>
            <a:ext cx="0" cy="360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1BAC22-0E7D-6142-9F55-FA89B13F7A92}"/>
              </a:ext>
            </a:extLst>
          </p:cNvPr>
          <p:cNvCxnSpPr>
            <a:cxnSpLocks/>
          </p:cNvCxnSpPr>
          <p:nvPr/>
        </p:nvCxnSpPr>
        <p:spPr>
          <a:xfrm>
            <a:off x="1674935" y="1322632"/>
            <a:ext cx="360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9F0C4B7-D6DC-0B4A-9D01-65A9D4838C5E}"/>
              </a:ext>
            </a:extLst>
          </p:cNvPr>
          <p:cNvCxnSpPr>
            <a:cxnSpLocks/>
          </p:cNvCxnSpPr>
          <p:nvPr/>
        </p:nvCxnSpPr>
        <p:spPr>
          <a:xfrm>
            <a:off x="2034935" y="1324125"/>
            <a:ext cx="0" cy="360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6EAE7E3-6EFD-7E4C-B0AB-CEBF12B8BE15}"/>
              </a:ext>
            </a:extLst>
          </p:cNvPr>
          <p:cNvCxnSpPr>
            <a:cxnSpLocks/>
          </p:cNvCxnSpPr>
          <p:nvPr/>
        </p:nvCxnSpPr>
        <p:spPr>
          <a:xfrm flipV="1">
            <a:off x="2034935" y="1682517"/>
            <a:ext cx="360000"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7001E9-7D18-EA4B-88C0-42A984DB3F2F}"/>
              </a:ext>
            </a:extLst>
          </p:cNvPr>
          <p:cNvCxnSpPr>
            <a:cxnSpLocks/>
          </p:cNvCxnSpPr>
          <p:nvPr/>
        </p:nvCxnSpPr>
        <p:spPr>
          <a:xfrm>
            <a:off x="2394935" y="1324125"/>
            <a:ext cx="0" cy="360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A6ED370-8631-3641-9E36-A3D6CC7CCB5B}"/>
              </a:ext>
            </a:extLst>
          </p:cNvPr>
          <p:cNvCxnSpPr>
            <a:cxnSpLocks/>
          </p:cNvCxnSpPr>
          <p:nvPr/>
        </p:nvCxnSpPr>
        <p:spPr>
          <a:xfrm>
            <a:off x="2403509" y="1328648"/>
            <a:ext cx="360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CBD12AD-F0AD-0E4A-B746-7ED944402E25}"/>
              </a:ext>
            </a:extLst>
          </p:cNvPr>
          <p:cNvCxnSpPr>
            <a:cxnSpLocks/>
          </p:cNvCxnSpPr>
          <p:nvPr/>
        </p:nvCxnSpPr>
        <p:spPr>
          <a:xfrm>
            <a:off x="2763509" y="1330141"/>
            <a:ext cx="0" cy="360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D76AE9B-6940-9446-97F9-9EFCC08A9741}"/>
              </a:ext>
            </a:extLst>
          </p:cNvPr>
          <p:cNvCxnSpPr>
            <a:cxnSpLocks/>
          </p:cNvCxnSpPr>
          <p:nvPr/>
        </p:nvCxnSpPr>
        <p:spPr>
          <a:xfrm flipV="1">
            <a:off x="2763509" y="1688533"/>
            <a:ext cx="360000"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264DC87-4BEB-5843-A07A-BFD1D76DD2D2}"/>
              </a:ext>
            </a:extLst>
          </p:cNvPr>
          <p:cNvCxnSpPr>
            <a:cxnSpLocks/>
          </p:cNvCxnSpPr>
          <p:nvPr/>
        </p:nvCxnSpPr>
        <p:spPr>
          <a:xfrm>
            <a:off x="3123509" y="1330141"/>
            <a:ext cx="0" cy="360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8563040-B19C-924E-A809-D1080F345941}"/>
              </a:ext>
            </a:extLst>
          </p:cNvPr>
          <p:cNvCxnSpPr>
            <a:cxnSpLocks/>
          </p:cNvCxnSpPr>
          <p:nvPr/>
        </p:nvCxnSpPr>
        <p:spPr>
          <a:xfrm>
            <a:off x="3123508" y="1331165"/>
            <a:ext cx="360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5A984A3-B9F0-DE46-8E5A-4FDF61AC8347}"/>
              </a:ext>
            </a:extLst>
          </p:cNvPr>
          <p:cNvCxnSpPr>
            <a:cxnSpLocks/>
          </p:cNvCxnSpPr>
          <p:nvPr/>
        </p:nvCxnSpPr>
        <p:spPr>
          <a:xfrm>
            <a:off x="3483508" y="1332658"/>
            <a:ext cx="0" cy="360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62F28E-3BCF-C740-BEAE-1CB6A95722EC}"/>
              </a:ext>
            </a:extLst>
          </p:cNvPr>
          <p:cNvCxnSpPr>
            <a:cxnSpLocks/>
          </p:cNvCxnSpPr>
          <p:nvPr/>
        </p:nvCxnSpPr>
        <p:spPr>
          <a:xfrm flipV="1">
            <a:off x="3483508" y="1691050"/>
            <a:ext cx="360000"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01E2D9C-68AB-284C-880C-E7845B75EF06}"/>
              </a:ext>
            </a:extLst>
          </p:cNvPr>
          <p:cNvCxnSpPr>
            <a:cxnSpLocks/>
          </p:cNvCxnSpPr>
          <p:nvPr/>
        </p:nvCxnSpPr>
        <p:spPr>
          <a:xfrm>
            <a:off x="3843508" y="1332658"/>
            <a:ext cx="0" cy="360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DDCBE6D-E5BA-C64D-ADC2-4FFE60C7490D}"/>
              </a:ext>
            </a:extLst>
          </p:cNvPr>
          <p:cNvCxnSpPr>
            <a:cxnSpLocks/>
          </p:cNvCxnSpPr>
          <p:nvPr/>
        </p:nvCxnSpPr>
        <p:spPr>
          <a:xfrm>
            <a:off x="3843507" y="1335380"/>
            <a:ext cx="360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Elbow Connector 104">
            <a:extLst>
              <a:ext uri="{FF2B5EF4-FFF2-40B4-BE49-F238E27FC236}">
                <a16:creationId xmlns:a16="http://schemas.microsoft.com/office/drawing/2014/main" id="{6E1ECDE3-9731-1C41-A539-4915EE24FF67}"/>
              </a:ext>
            </a:extLst>
          </p:cNvPr>
          <p:cNvCxnSpPr>
            <a:cxnSpLocks/>
          </p:cNvCxnSpPr>
          <p:nvPr/>
        </p:nvCxnSpPr>
        <p:spPr>
          <a:xfrm flipV="1">
            <a:off x="1660697" y="3126477"/>
            <a:ext cx="1448573" cy="1781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7FAC7769-A653-964D-95F0-7C9BA7D64592}"/>
              </a:ext>
            </a:extLst>
          </p:cNvPr>
          <p:cNvCxnSpPr>
            <a:cxnSpLocks/>
          </p:cNvCxnSpPr>
          <p:nvPr/>
        </p:nvCxnSpPr>
        <p:spPr>
          <a:xfrm flipV="1">
            <a:off x="2384981" y="2945031"/>
            <a:ext cx="1448573" cy="178122"/>
          </a:xfrm>
          <a:prstGeom prst="bentConnector3">
            <a:avLst>
              <a:gd name="adj1" fmla="val 50001"/>
            </a:avLst>
          </a:prstGeom>
        </p:spPr>
        <p:style>
          <a:lnRef idx="1">
            <a:schemeClr val="accent1"/>
          </a:lnRef>
          <a:fillRef idx="0">
            <a:schemeClr val="accent1"/>
          </a:fillRef>
          <a:effectRef idx="0">
            <a:schemeClr val="accent1"/>
          </a:effectRef>
          <a:fontRef idx="minor">
            <a:schemeClr val="tx1"/>
          </a:fontRef>
        </p:style>
      </p:cxnSp>
      <p:cxnSp>
        <p:nvCxnSpPr>
          <p:cNvPr id="107" name="Elbow Connector 106">
            <a:extLst>
              <a:ext uri="{FF2B5EF4-FFF2-40B4-BE49-F238E27FC236}">
                <a16:creationId xmlns:a16="http://schemas.microsoft.com/office/drawing/2014/main" id="{DD5EE027-84C8-6849-96D2-A08E81C80C4A}"/>
              </a:ext>
            </a:extLst>
          </p:cNvPr>
          <p:cNvCxnSpPr>
            <a:cxnSpLocks/>
          </p:cNvCxnSpPr>
          <p:nvPr/>
        </p:nvCxnSpPr>
        <p:spPr>
          <a:xfrm flipV="1">
            <a:off x="3470514" y="2765023"/>
            <a:ext cx="719586" cy="1807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CD9FAA5-614B-B04B-BFC4-D10B843497B5}"/>
              </a:ext>
            </a:extLst>
          </p:cNvPr>
          <p:cNvCxnSpPr>
            <a:cxnSpLocks/>
          </p:cNvCxnSpPr>
          <p:nvPr/>
        </p:nvCxnSpPr>
        <p:spPr>
          <a:xfrm flipH="1">
            <a:off x="1660697" y="1706315"/>
            <a:ext cx="4976" cy="1597364"/>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42012C17-E2BA-0D4B-BD74-C392D6516F53}"/>
              </a:ext>
            </a:extLst>
          </p:cNvPr>
          <p:cNvCxnSpPr>
            <a:cxnSpLocks/>
          </p:cNvCxnSpPr>
          <p:nvPr/>
        </p:nvCxnSpPr>
        <p:spPr>
          <a:xfrm flipH="1">
            <a:off x="2376894" y="1695265"/>
            <a:ext cx="6795" cy="1415214"/>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553F18EF-DC1B-3B44-9E80-851C6300CB8D}"/>
              </a:ext>
            </a:extLst>
          </p:cNvPr>
          <p:cNvCxnSpPr>
            <a:cxnSpLocks/>
          </p:cNvCxnSpPr>
          <p:nvPr/>
        </p:nvCxnSpPr>
        <p:spPr>
          <a:xfrm>
            <a:off x="3114246" y="1703798"/>
            <a:ext cx="0" cy="1237909"/>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99507936-F328-7942-B113-97CD5C50D8E0}"/>
              </a:ext>
            </a:extLst>
          </p:cNvPr>
          <p:cNvCxnSpPr>
            <a:cxnSpLocks/>
          </p:cNvCxnSpPr>
          <p:nvPr/>
        </p:nvCxnSpPr>
        <p:spPr>
          <a:xfrm>
            <a:off x="3830307" y="1707923"/>
            <a:ext cx="2036" cy="1057304"/>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sp>
        <p:nvSpPr>
          <p:cNvPr id="136" name="TextBox 135">
            <a:extLst>
              <a:ext uri="{FF2B5EF4-FFF2-40B4-BE49-F238E27FC236}">
                <a16:creationId xmlns:a16="http://schemas.microsoft.com/office/drawing/2014/main" id="{56D2418B-4FC1-A545-A6F8-4ABF7896D3BA}"/>
              </a:ext>
            </a:extLst>
          </p:cNvPr>
          <p:cNvSpPr txBox="1"/>
          <p:nvPr/>
        </p:nvSpPr>
        <p:spPr>
          <a:xfrm>
            <a:off x="4985706" y="1335380"/>
            <a:ext cx="3755146" cy="1938992"/>
          </a:xfrm>
          <a:prstGeom prst="rect">
            <a:avLst/>
          </a:prstGeom>
          <a:solidFill>
            <a:schemeClr val="bg1">
              <a:lumMod val="85000"/>
            </a:schemeClr>
          </a:solidFill>
          <a:ln w="12700">
            <a:solidFill>
              <a:schemeClr val="accent1">
                <a:shade val="95000"/>
                <a:satMod val="105000"/>
              </a:schemeClr>
            </a:solidFill>
          </a:ln>
        </p:spPr>
        <p:txBody>
          <a:bodyPr wrap="square" rtlCol="0">
            <a:spAutoFit/>
          </a:bodyPr>
          <a:lstStyle/>
          <a:p>
            <a:r>
              <a:rPr lang="en-US" sz="1200" b="1" dirty="0"/>
              <a:t>Configuration</a:t>
            </a:r>
          </a:p>
          <a:p>
            <a:pPr marL="342900" indent="-342900">
              <a:buFont typeface="+mj-lt"/>
              <a:buAutoNum type="arabicPeriod"/>
            </a:pPr>
            <a:r>
              <a:rPr lang="en-US" sz="1200" dirty="0"/>
              <a:t>Enable timer clock in RCC_APB1ENR or RCC_APB2ENR register.</a:t>
            </a:r>
          </a:p>
          <a:p>
            <a:pPr marL="342900" indent="-342900">
              <a:buFont typeface="+mj-lt"/>
              <a:buAutoNum type="arabicPeriod"/>
            </a:pPr>
            <a:r>
              <a:rPr lang="en-US" sz="1200" dirty="0"/>
              <a:t>Set </a:t>
            </a:r>
            <a:r>
              <a:rPr lang="en-US" sz="1200" dirty="0" err="1"/>
              <a:t>prescaler</a:t>
            </a:r>
            <a:r>
              <a:rPr lang="en-US" sz="1200" dirty="0"/>
              <a:t> register (</a:t>
            </a:r>
            <a:r>
              <a:rPr lang="en-US" sz="1200" dirty="0" err="1"/>
              <a:t>TIMx_PSC</a:t>
            </a:r>
            <a:r>
              <a:rPr lang="en-US" sz="1200" dirty="0"/>
              <a:t>) if required</a:t>
            </a:r>
            <a:br>
              <a:rPr lang="en-US" sz="1200" dirty="0"/>
            </a:br>
            <a:r>
              <a:rPr lang="en-US" sz="1200" dirty="0"/>
              <a:t>to scale down the external clock.</a:t>
            </a:r>
          </a:p>
          <a:p>
            <a:pPr marL="342900" indent="-342900">
              <a:buFont typeface="+mj-lt"/>
              <a:buAutoNum type="arabicPeriod"/>
            </a:pPr>
            <a:r>
              <a:rPr lang="en-US" sz="1200" dirty="0"/>
              <a:t>Set external clock mode 2 (</a:t>
            </a:r>
            <a:r>
              <a:rPr lang="en-US" sz="1200" dirty="0" err="1"/>
              <a:t>TIMx_SMCR</a:t>
            </a:r>
            <a:r>
              <a:rPr lang="en-US" sz="1200" dirty="0"/>
              <a:t>).</a:t>
            </a:r>
          </a:p>
          <a:p>
            <a:pPr marL="342900" indent="-342900">
              <a:buFont typeface="+mj-lt"/>
              <a:buAutoNum type="arabicPeriod"/>
            </a:pPr>
            <a:r>
              <a:rPr lang="en-US" sz="1200" dirty="0"/>
              <a:t>Enable counter (TIMx_CR1).</a:t>
            </a:r>
          </a:p>
          <a:p>
            <a:pPr marL="342900" indent="-342900">
              <a:buFont typeface="+mj-lt"/>
              <a:buAutoNum type="arabicPeriod"/>
            </a:pPr>
            <a:r>
              <a:rPr lang="en-US" sz="1200" dirty="0"/>
              <a:t>Connect a GPIO pin to the timer external clock input </a:t>
            </a:r>
            <a:r>
              <a:rPr lang="en-US" sz="1200" dirty="0" err="1"/>
              <a:t>TIMx_ETR</a:t>
            </a:r>
            <a:r>
              <a:rPr lang="en-US" sz="1200" dirty="0"/>
              <a:t> input by setting an alternate function for that pin, see later in this presentation.</a:t>
            </a:r>
          </a:p>
        </p:txBody>
      </p:sp>
    </p:spTree>
    <p:extLst>
      <p:ext uri="{BB962C8B-B14F-4D97-AF65-F5344CB8AC3E}">
        <p14:creationId xmlns:p14="http://schemas.microsoft.com/office/powerpoint/2010/main" val="3288359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147248" cy="857250"/>
          </a:xfrm>
        </p:spPr>
        <p:txBody>
          <a:bodyPr>
            <a:normAutofit/>
          </a:bodyPr>
          <a:lstStyle/>
          <a:p>
            <a:r>
              <a:rPr lang="en-GB" dirty="0"/>
              <a:t>Application: PWM output</a:t>
            </a:r>
            <a:br>
              <a:rPr lang="en-GB" dirty="0"/>
            </a:br>
            <a:r>
              <a:rPr lang="en-GB" sz="2000" dirty="0"/>
              <a:t>Capture compare mode – PWM mode 1</a:t>
            </a:r>
          </a:p>
        </p:txBody>
      </p:sp>
      <p:sp>
        <p:nvSpPr>
          <p:cNvPr id="7" name="TextBox 6"/>
          <p:cNvSpPr txBox="1"/>
          <p:nvPr/>
        </p:nvSpPr>
        <p:spPr>
          <a:xfrm>
            <a:off x="287271" y="4044533"/>
            <a:ext cx="4428746" cy="1015663"/>
          </a:xfrm>
          <a:prstGeom prst="rect">
            <a:avLst/>
          </a:prstGeom>
          <a:noFill/>
        </p:spPr>
        <p:txBody>
          <a:bodyPr wrap="square" rtlCol="0">
            <a:spAutoFit/>
          </a:bodyPr>
          <a:lstStyle/>
          <a:p>
            <a:r>
              <a:rPr lang="en-US" sz="1200" b="1" dirty="0"/>
              <a:t>Notes</a:t>
            </a:r>
          </a:p>
          <a:p>
            <a:pPr marL="171450" indent="-171450">
              <a:buFont typeface="Arial" panose="020B0604020202020204" pitchFamily="34" charset="0"/>
              <a:buChar char="•"/>
            </a:pPr>
            <a:r>
              <a:rPr lang="en-US" sz="1200" dirty="0"/>
              <a:t>Can be used to control a servo.</a:t>
            </a:r>
          </a:p>
          <a:p>
            <a:pPr marL="171450" indent="-171450">
              <a:buFont typeface="Arial" panose="020B0604020202020204" pitchFamily="34" charset="0"/>
              <a:buChar char="•"/>
            </a:pPr>
            <a:r>
              <a:rPr lang="en-US" sz="1200" dirty="0"/>
              <a:t>The timer channel 1 output can be connected to a GPIO pin using the appropriate alternate function for that pin. This way for example a servo can be connected.</a:t>
            </a:r>
          </a:p>
        </p:txBody>
      </p:sp>
      <p:cxnSp>
        <p:nvCxnSpPr>
          <p:cNvPr id="6" name="Elbow Connector 5">
            <a:extLst>
              <a:ext uri="{FF2B5EF4-FFF2-40B4-BE49-F238E27FC236}">
                <a16:creationId xmlns:a16="http://schemas.microsoft.com/office/drawing/2014/main" id="{012178C7-4C16-1D42-9EC7-F890B458AD40}"/>
              </a:ext>
            </a:extLst>
          </p:cNvPr>
          <p:cNvCxnSpPr/>
          <p:nvPr/>
        </p:nvCxnSpPr>
        <p:spPr>
          <a:xfrm flipV="1">
            <a:off x="1043608" y="2683120"/>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E82D282-03FC-D240-93F3-FC9721724972}"/>
              </a:ext>
            </a:extLst>
          </p:cNvPr>
          <p:cNvCxnSpPr/>
          <p:nvPr/>
        </p:nvCxnSpPr>
        <p:spPr>
          <a:xfrm flipV="1">
            <a:off x="1223608" y="2503120"/>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FDA969D3-4E17-0541-9D90-2D0DE70B4130}"/>
              </a:ext>
            </a:extLst>
          </p:cNvPr>
          <p:cNvCxnSpPr/>
          <p:nvPr/>
        </p:nvCxnSpPr>
        <p:spPr>
          <a:xfrm flipV="1">
            <a:off x="1403608" y="2323120"/>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DC7D185A-1077-E64A-A1BA-DBD9BB0ECCC9}"/>
              </a:ext>
            </a:extLst>
          </p:cNvPr>
          <p:cNvCxnSpPr/>
          <p:nvPr/>
        </p:nvCxnSpPr>
        <p:spPr>
          <a:xfrm flipV="1">
            <a:off x="1583608" y="2143120"/>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AC75BC8E-464B-4545-B919-FB864C61B5B3}"/>
              </a:ext>
            </a:extLst>
          </p:cNvPr>
          <p:cNvCxnSpPr/>
          <p:nvPr/>
        </p:nvCxnSpPr>
        <p:spPr>
          <a:xfrm flipV="1">
            <a:off x="1763608" y="1963120"/>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75B45BB5-A0BF-994D-BA33-4720DDE39ED9}"/>
              </a:ext>
            </a:extLst>
          </p:cNvPr>
          <p:cNvCxnSpPr/>
          <p:nvPr/>
        </p:nvCxnSpPr>
        <p:spPr>
          <a:xfrm flipV="1">
            <a:off x="1943608" y="1783120"/>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10A6CF9-158F-D743-9BDF-8C45EE0B3766}"/>
              </a:ext>
            </a:extLst>
          </p:cNvPr>
          <p:cNvCxnSpPr/>
          <p:nvPr/>
        </p:nvCxnSpPr>
        <p:spPr>
          <a:xfrm flipV="1">
            <a:off x="2123608" y="1603120"/>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121C0EE5-A45C-DC43-A81E-FB725872C3D8}"/>
              </a:ext>
            </a:extLst>
          </p:cNvPr>
          <p:cNvCxnSpPr/>
          <p:nvPr/>
        </p:nvCxnSpPr>
        <p:spPr>
          <a:xfrm flipV="1">
            <a:off x="2303608" y="1423120"/>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TextBox 9">
            <a:extLst>
              <a:ext uri="{FF2B5EF4-FFF2-40B4-BE49-F238E27FC236}">
                <a16:creationId xmlns:a16="http://schemas.microsoft.com/office/drawing/2014/main" id="{FAE294BD-5023-3543-823C-ED97808C3E79}"/>
              </a:ext>
            </a:extLst>
          </p:cNvPr>
          <p:cNvSpPr txBox="1"/>
          <p:nvPr/>
        </p:nvSpPr>
        <p:spPr>
          <a:xfrm>
            <a:off x="601604" y="1279903"/>
            <a:ext cx="441146" cy="276999"/>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ARR</a:t>
            </a:r>
          </a:p>
        </p:txBody>
      </p:sp>
      <p:sp>
        <p:nvSpPr>
          <p:cNvPr id="16" name="TextBox 10">
            <a:extLst>
              <a:ext uri="{FF2B5EF4-FFF2-40B4-BE49-F238E27FC236}">
                <a16:creationId xmlns:a16="http://schemas.microsoft.com/office/drawing/2014/main" id="{502FED54-BD78-0B47-81E5-29DD22C6232E}"/>
              </a:ext>
            </a:extLst>
          </p:cNvPr>
          <p:cNvSpPr txBox="1"/>
          <p:nvPr/>
        </p:nvSpPr>
        <p:spPr>
          <a:xfrm>
            <a:off x="535019" y="1824620"/>
            <a:ext cx="510076" cy="276999"/>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CCR1</a:t>
            </a:r>
          </a:p>
        </p:txBody>
      </p:sp>
      <p:sp>
        <p:nvSpPr>
          <p:cNvPr id="17" name="TextBox 11">
            <a:extLst>
              <a:ext uri="{FF2B5EF4-FFF2-40B4-BE49-F238E27FC236}">
                <a16:creationId xmlns:a16="http://schemas.microsoft.com/office/drawing/2014/main" id="{6B1564F7-C3BD-9540-9522-8D47E922FEDA}"/>
              </a:ext>
            </a:extLst>
          </p:cNvPr>
          <p:cNvSpPr txBox="1"/>
          <p:nvPr/>
        </p:nvSpPr>
        <p:spPr>
          <a:xfrm>
            <a:off x="601604" y="2717621"/>
            <a:ext cx="441146" cy="276999"/>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CNT</a:t>
            </a:r>
          </a:p>
        </p:txBody>
      </p:sp>
      <p:sp>
        <p:nvSpPr>
          <p:cNvPr id="18" name="TextBox 12">
            <a:extLst>
              <a:ext uri="{FF2B5EF4-FFF2-40B4-BE49-F238E27FC236}">
                <a16:creationId xmlns:a16="http://schemas.microsoft.com/office/drawing/2014/main" id="{88208C88-C7BE-2D46-A128-E605B287677D}"/>
              </a:ext>
            </a:extLst>
          </p:cNvPr>
          <p:cNvSpPr txBox="1"/>
          <p:nvPr/>
        </p:nvSpPr>
        <p:spPr>
          <a:xfrm>
            <a:off x="175967" y="3195871"/>
            <a:ext cx="857352"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r>
              <a:rPr lang="en-US" sz="1200" dirty="0"/>
              <a:t>timer channel 1 output</a:t>
            </a:r>
          </a:p>
        </p:txBody>
      </p:sp>
      <p:cxnSp>
        <p:nvCxnSpPr>
          <p:cNvPr id="19" name="Straight Connector 18">
            <a:extLst>
              <a:ext uri="{FF2B5EF4-FFF2-40B4-BE49-F238E27FC236}">
                <a16:creationId xmlns:a16="http://schemas.microsoft.com/office/drawing/2014/main" id="{79C88E0D-11B1-8B41-ACD1-2AEDC35ECDAC}"/>
              </a:ext>
            </a:extLst>
          </p:cNvPr>
          <p:cNvCxnSpPr>
            <a:cxnSpLocks/>
          </p:cNvCxnSpPr>
          <p:nvPr/>
        </p:nvCxnSpPr>
        <p:spPr>
          <a:xfrm>
            <a:off x="1043608" y="1419622"/>
            <a:ext cx="3599999" cy="349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640534-E5C8-7041-8AE4-1F0B828A51E3}"/>
              </a:ext>
            </a:extLst>
          </p:cNvPr>
          <p:cNvCxnSpPr>
            <a:cxnSpLocks/>
          </p:cNvCxnSpPr>
          <p:nvPr/>
        </p:nvCxnSpPr>
        <p:spPr>
          <a:xfrm>
            <a:off x="2663608" y="1423120"/>
            <a:ext cx="0" cy="14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3C817862-08F7-464F-BCCB-C95DEAAD5AA8}"/>
              </a:ext>
            </a:extLst>
          </p:cNvPr>
          <p:cNvCxnSpPr/>
          <p:nvPr/>
        </p:nvCxnSpPr>
        <p:spPr>
          <a:xfrm flipV="1">
            <a:off x="2663608" y="2676121"/>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12C1902-6E09-F842-BEF1-884815373401}"/>
              </a:ext>
            </a:extLst>
          </p:cNvPr>
          <p:cNvCxnSpPr/>
          <p:nvPr/>
        </p:nvCxnSpPr>
        <p:spPr>
          <a:xfrm flipV="1">
            <a:off x="2843608" y="2496121"/>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AC216AB7-7BD3-A146-ABF0-B1F754AFA835}"/>
              </a:ext>
            </a:extLst>
          </p:cNvPr>
          <p:cNvCxnSpPr/>
          <p:nvPr/>
        </p:nvCxnSpPr>
        <p:spPr>
          <a:xfrm flipV="1">
            <a:off x="3023608" y="2316121"/>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555A9721-5635-E446-88BE-03757BD1DD2B}"/>
              </a:ext>
            </a:extLst>
          </p:cNvPr>
          <p:cNvCxnSpPr/>
          <p:nvPr/>
        </p:nvCxnSpPr>
        <p:spPr>
          <a:xfrm flipV="1">
            <a:off x="3203608" y="2136121"/>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73010FFD-F0AC-2C4C-8451-0E38A714686D}"/>
              </a:ext>
            </a:extLst>
          </p:cNvPr>
          <p:cNvCxnSpPr/>
          <p:nvPr/>
        </p:nvCxnSpPr>
        <p:spPr>
          <a:xfrm flipV="1">
            <a:off x="3383608" y="1956121"/>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30A3AD-6ABC-994B-A589-790E141178CC}"/>
              </a:ext>
            </a:extLst>
          </p:cNvPr>
          <p:cNvCxnSpPr/>
          <p:nvPr/>
        </p:nvCxnSpPr>
        <p:spPr>
          <a:xfrm flipV="1">
            <a:off x="3563608" y="1776121"/>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FC6D3076-9867-8A44-A2FB-F3572E6EE264}"/>
              </a:ext>
            </a:extLst>
          </p:cNvPr>
          <p:cNvCxnSpPr/>
          <p:nvPr/>
        </p:nvCxnSpPr>
        <p:spPr>
          <a:xfrm flipV="1">
            <a:off x="3743608" y="1596121"/>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F973476A-7C89-5E40-8AFE-BD31F7F83004}"/>
              </a:ext>
            </a:extLst>
          </p:cNvPr>
          <p:cNvCxnSpPr/>
          <p:nvPr/>
        </p:nvCxnSpPr>
        <p:spPr>
          <a:xfrm flipV="1">
            <a:off x="3923608" y="1416121"/>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66BBBE-0528-4D45-95E3-20365235980E}"/>
              </a:ext>
            </a:extLst>
          </p:cNvPr>
          <p:cNvCxnSpPr>
            <a:cxnSpLocks/>
          </p:cNvCxnSpPr>
          <p:nvPr/>
        </p:nvCxnSpPr>
        <p:spPr>
          <a:xfrm>
            <a:off x="4283608" y="1416121"/>
            <a:ext cx="0" cy="14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B6AF8AB-AB24-6243-A00A-F2DB3EB0DC5F}"/>
              </a:ext>
            </a:extLst>
          </p:cNvPr>
          <p:cNvCxnSpPr/>
          <p:nvPr/>
        </p:nvCxnSpPr>
        <p:spPr>
          <a:xfrm flipV="1">
            <a:off x="4283607" y="2676121"/>
            <a:ext cx="360000" cy="180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9452EC-C598-824A-A3EC-5FA6F4187910}"/>
              </a:ext>
            </a:extLst>
          </p:cNvPr>
          <p:cNvCxnSpPr>
            <a:cxnSpLocks/>
          </p:cNvCxnSpPr>
          <p:nvPr/>
        </p:nvCxnSpPr>
        <p:spPr>
          <a:xfrm>
            <a:off x="1043608" y="1958404"/>
            <a:ext cx="3599999" cy="4716"/>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B077F2F-D45D-FF47-80E0-A8D14CAD6414}"/>
              </a:ext>
            </a:extLst>
          </p:cNvPr>
          <p:cNvCxnSpPr>
            <a:cxnSpLocks/>
          </p:cNvCxnSpPr>
          <p:nvPr/>
        </p:nvCxnSpPr>
        <p:spPr>
          <a:xfrm>
            <a:off x="1043608" y="3336755"/>
            <a:ext cx="8982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2B6EFF-9DB7-D948-98A5-EEA1D3609251}"/>
              </a:ext>
            </a:extLst>
          </p:cNvPr>
          <p:cNvCxnSpPr>
            <a:cxnSpLocks/>
          </p:cNvCxnSpPr>
          <p:nvPr/>
        </p:nvCxnSpPr>
        <p:spPr>
          <a:xfrm>
            <a:off x="1941892" y="3339742"/>
            <a:ext cx="0" cy="364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84AD6C5-DE43-0041-AAFE-F212D0C0C64F}"/>
              </a:ext>
            </a:extLst>
          </p:cNvPr>
          <p:cNvCxnSpPr>
            <a:cxnSpLocks/>
          </p:cNvCxnSpPr>
          <p:nvPr/>
        </p:nvCxnSpPr>
        <p:spPr>
          <a:xfrm flipV="1">
            <a:off x="1941892" y="3701320"/>
            <a:ext cx="721716" cy="29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8EC188-732F-4B4F-9413-4362E3146624}"/>
              </a:ext>
            </a:extLst>
          </p:cNvPr>
          <p:cNvCxnSpPr/>
          <p:nvPr/>
        </p:nvCxnSpPr>
        <p:spPr>
          <a:xfrm flipV="1">
            <a:off x="2673897" y="3339743"/>
            <a:ext cx="0" cy="364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0D111A9-9BE8-994E-AF2C-2FF13C70061A}"/>
              </a:ext>
            </a:extLst>
          </p:cNvPr>
          <p:cNvCxnSpPr/>
          <p:nvPr/>
        </p:nvCxnSpPr>
        <p:spPr>
          <a:xfrm>
            <a:off x="1943608" y="2143120"/>
            <a:ext cx="0" cy="119363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A8988D0-EA42-A84A-93C2-0C1E96696D24}"/>
              </a:ext>
            </a:extLst>
          </p:cNvPr>
          <p:cNvCxnSpPr>
            <a:cxnSpLocks/>
          </p:cNvCxnSpPr>
          <p:nvPr/>
        </p:nvCxnSpPr>
        <p:spPr>
          <a:xfrm>
            <a:off x="2665324" y="3333768"/>
            <a:ext cx="8982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770E13E-FD3A-FD4C-8E03-36C527973EF6}"/>
              </a:ext>
            </a:extLst>
          </p:cNvPr>
          <p:cNvCxnSpPr>
            <a:cxnSpLocks/>
          </p:cNvCxnSpPr>
          <p:nvPr/>
        </p:nvCxnSpPr>
        <p:spPr>
          <a:xfrm>
            <a:off x="3563608" y="3336755"/>
            <a:ext cx="0" cy="364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C4C3B3-E86D-F448-8BCD-258FAC28309C}"/>
              </a:ext>
            </a:extLst>
          </p:cNvPr>
          <p:cNvCxnSpPr>
            <a:cxnSpLocks/>
          </p:cNvCxnSpPr>
          <p:nvPr/>
        </p:nvCxnSpPr>
        <p:spPr>
          <a:xfrm flipV="1">
            <a:off x="3563608" y="3698333"/>
            <a:ext cx="721716" cy="29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03ECD2-D95C-F049-82A0-2E58A28AA40C}"/>
              </a:ext>
            </a:extLst>
          </p:cNvPr>
          <p:cNvCxnSpPr/>
          <p:nvPr/>
        </p:nvCxnSpPr>
        <p:spPr>
          <a:xfrm flipV="1">
            <a:off x="4295613" y="3336756"/>
            <a:ext cx="0" cy="364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EB87ED-1FC5-474A-95A3-89E098C6EB4D}"/>
              </a:ext>
            </a:extLst>
          </p:cNvPr>
          <p:cNvCxnSpPr>
            <a:cxnSpLocks/>
          </p:cNvCxnSpPr>
          <p:nvPr/>
        </p:nvCxnSpPr>
        <p:spPr>
          <a:xfrm>
            <a:off x="4283607" y="3330781"/>
            <a:ext cx="360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03A0EB5-E264-204A-9C04-47DEA16D96D6}"/>
              </a:ext>
            </a:extLst>
          </p:cNvPr>
          <p:cNvSpPr txBox="1"/>
          <p:nvPr/>
        </p:nvSpPr>
        <p:spPr>
          <a:xfrm>
            <a:off x="4993316" y="1313633"/>
            <a:ext cx="3755146" cy="2862322"/>
          </a:xfrm>
          <a:prstGeom prst="rect">
            <a:avLst/>
          </a:prstGeom>
          <a:solidFill>
            <a:schemeClr val="bg1">
              <a:lumMod val="85000"/>
            </a:schemeClr>
          </a:solidFill>
          <a:ln w="12700">
            <a:solidFill>
              <a:schemeClr val="accent1">
                <a:shade val="95000"/>
                <a:satMod val="105000"/>
              </a:schemeClr>
            </a:solidFill>
          </a:ln>
        </p:spPr>
        <p:txBody>
          <a:bodyPr wrap="square" rtlCol="0">
            <a:spAutoFit/>
          </a:bodyPr>
          <a:lstStyle/>
          <a:p>
            <a:r>
              <a:rPr lang="en-US" sz="1200" b="1" dirty="0"/>
              <a:t>Configuration</a:t>
            </a:r>
          </a:p>
          <a:p>
            <a:pPr marL="342900" indent="-342900">
              <a:buFont typeface="+mj-lt"/>
              <a:buAutoNum type="arabicPeriod"/>
            </a:pPr>
            <a:r>
              <a:rPr lang="en-US" sz="1200" dirty="0"/>
              <a:t>Enable timer clock in RCC_APB1ENR or RCC_APB2ENR register.</a:t>
            </a:r>
          </a:p>
          <a:p>
            <a:pPr marL="342900" indent="-342900">
              <a:buFont typeface="+mj-lt"/>
              <a:buAutoNum type="arabicPeriod"/>
            </a:pPr>
            <a:r>
              <a:rPr lang="en-US" sz="1200" dirty="0"/>
              <a:t>Set </a:t>
            </a:r>
            <a:r>
              <a:rPr lang="en-US" sz="1200" dirty="0" err="1"/>
              <a:t>prescaler</a:t>
            </a:r>
            <a:r>
              <a:rPr lang="en-US" sz="1200" dirty="0"/>
              <a:t> register (</a:t>
            </a:r>
            <a:r>
              <a:rPr lang="en-US" sz="1200" dirty="0" err="1"/>
              <a:t>TIMx_PSC</a:t>
            </a:r>
            <a:r>
              <a:rPr lang="en-US" sz="1200" dirty="0"/>
              <a:t>)</a:t>
            </a:r>
            <a:br>
              <a:rPr lang="en-US" sz="1200" dirty="0"/>
            </a:br>
            <a:r>
              <a:rPr lang="en-US" sz="1200" dirty="0"/>
              <a:t>to scale down the timer clock.</a:t>
            </a:r>
          </a:p>
          <a:p>
            <a:pPr marL="342900" indent="-342900">
              <a:buFont typeface="+mj-lt"/>
              <a:buAutoNum type="arabicPeriod"/>
            </a:pPr>
            <a:r>
              <a:rPr lang="en-US" sz="1200" dirty="0"/>
              <a:t>Set upper count (</a:t>
            </a:r>
            <a:r>
              <a:rPr lang="en-US" sz="1200" dirty="0" err="1"/>
              <a:t>TIMx_ARR</a:t>
            </a:r>
            <a:r>
              <a:rPr lang="en-US" sz="1200" dirty="0"/>
              <a:t>).</a:t>
            </a:r>
          </a:p>
          <a:p>
            <a:pPr marL="342900" indent="-342900">
              <a:buFont typeface="+mj-lt"/>
              <a:buAutoNum type="arabicPeriod"/>
            </a:pPr>
            <a:r>
              <a:rPr lang="en-US" sz="1200" dirty="0"/>
              <a:t>Set CC1 channel as output (TIMx_CCMR1).</a:t>
            </a:r>
          </a:p>
          <a:p>
            <a:pPr marL="342900" indent="-342900">
              <a:buFont typeface="+mj-lt"/>
              <a:buAutoNum type="arabicPeriod"/>
            </a:pPr>
            <a:r>
              <a:rPr lang="en-US" sz="1200" dirty="0"/>
              <a:t>Set PWM mode 1 (TIMx_CCMR1).</a:t>
            </a:r>
          </a:p>
          <a:p>
            <a:pPr marL="342900" indent="-342900">
              <a:buFont typeface="+mj-lt"/>
              <a:buAutoNum type="arabicPeriod"/>
            </a:pPr>
            <a:r>
              <a:rPr lang="en-US" sz="1200" dirty="0"/>
              <a:t>Set Capture/Compare count at which output should go from high to low (</a:t>
            </a:r>
            <a:r>
              <a:rPr lang="en-US" sz="1200" dirty="0" err="1"/>
              <a:t>TIMx_CCRx</a:t>
            </a:r>
            <a:r>
              <a:rPr lang="en-US" sz="1200" dirty="0"/>
              <a:t>).</a:t>
            </a:r>
          </a:p>
          <a:p>
            <a:pPr marL="342900" indent="-342900">
              <a:buFont typeface="+mj-lt"/>
              <a:buAutoNum type="arabicPeriod"/>
            </a:pPr>
            <a:r>
              <a:rPr lang="en-US" sz="1200" dirty="0"/>
              <a:t>Enable Capture/Compare output (</a:t>
            </a:r>
            <a:r>
              <a:rPr lang="en-US" sz="1200" dirty="0" err="1"/>
              <a:t>TIMx_CCER</a:t>
            </a:r>
            <a:r>
              <a:rPr lang="en-US" sz="1200" dirty="0"/>
              <a:t>).</a:t>
            </a:r>
          </a:p>
          <a:p>
            <a:pPr marL="342900" indent="-342900">
              <a:buFont typeface="+mj-lt"/>
              <a:buAutoNum type="arabicPeriod"/>
            </a:pPr>
            <a:r>
              <a:rPr lang="en-US" sz="1200" dirty="0"/>
              <a:t>Enable counter (TIMx_CR1).</a:t>
            </a:r>
          </a:p>
          <a:p>
            <a:pPr marL="342900" indent="-342900">
              <a:buFont typeface="+mj-lt"/>
              <a:buAutoNum type="arabicPeriod"/>
            </a:pPr>
            <a:r>
              <a:rPr lang="en-US" sz="1200" dirty="0"/>
              <a:t>Connect timer channel 1 output to a GPIO pin by setting an alternate function for that pin, see later in this presentation.</a:t>
            </a:r>
          </a:p>
        </p:txBody>
      </p:sp>
    </p:spTree>
    <p:extLst>
      <p:ext uri="{BB962C8B-B14F-4D97-AF65-F5344CB8AC3E}">
        <p14:creationId xmlns:p14="http://schemas.microsoft.com/office/powerpoint/2010/main" val="4237784759"/>
      </p:ext>
    </p:extLst>
  </p:cSld>
  <p:clrMapOvr>
    <a:masterClrMapping/>
  </p:clrMapOvr>
</p:sld>
</file>

<file path=ppt/theme/theme1.xml><?xml version="1.0" encoding="utf-8"?>
<a:theme xmlns:a="http://schemas.openxmlformats.org/drawingml/2006/main" name="Aangepast ontwerp">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ontys">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PPT_Fontys_NL_universeel</Template>
  <TotalTime>0</TotalTime>
  <Words>3918</Words>
  <Application>Microsoft Office PowerPoint</Application>
  <PresentationFormat>On-screen Show (16:9)</PresentationFormat>
  <Paragraphs>221</Paragraphs>
  <Slides>18</Slides>
  <Notes>16</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Calibri</vt:lpstr>
      <vt:lpstr>Cambria Math</vt:lpstr>
      <vt:lpstr>Courier</vt:lpstr>
      <vt:lpstr>Aangepast ontwerp</vt:lpstr>
      <vt:lpstr>1_Aangepast ontwerp</vt:lpstr>
      <vt:lpstr>fontys</vt:lpstr>
      <vt:lpstr>Embedded Systems: Timers</vt:lpstr>
      <vt:lpstr>Today</vt:lpstr>
      <vt:lpstr>Timers - overview</vt:lpstr>
      <vt:lpstr>Timers - block diagram</vt:lpstr>
      <vt:lpstr>Timers - simplified block diagram</vt:lpstr>
      <vt:lpstr>Timers – which one to choose? Timers in the M32F303xD/E MCU</vt:lpstr>
      <vt:lpstr>Application: Timebase Upcounting mode with auto reload</vt:lpstr>
      <vt:lpstr>Application: Counting pulses Upcounting mode with external clock</vt:lpstr>
      <vt:lpstr>Application: PWM output Capture compare mode – PWM mode 1</vt:lpstr>
      <vt:lpstr>Application: PWM input PWM input mode</vt:lpstr>
      <vt:lpstr>Example: PWM output + PWM input to read out ultrasonic sensor HC-SR04</vt:lpstr>
      <vt:lpstr>Other applications of timers (let this inspire you!)</vt:lpstr>
      <vt:lpstr>Setting alternate function See alternate function mapping table in device data sheet</vt:lpstr>
      <vt:lpstr>Setting alternate function code example</vt:lpstr>
      <vt:lpstr>Timer interrupt code example Generate interrupt when timer reaches a specific value (capture/compare)</vt:lpstr>
      <vt:lpstr>Challenge: How to measure the frequency of a signal?</vt:lpstr>
      <vt:lpstr>Analog Discovery 2 Use it to measure and to generate test signals!</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PRC3 - Introduction</dc:title>
  <dc:subject/>
  <dc:creator>Freddy Hurkmans</dc:creator>
  <cp:keywords/>
  <dc:description/>
  <cp:lastModifiedBy>Bakx,René R.P.M.</cp:lastModifiedBy>
  <cp:revision>567</cp:revision>
  <dcterms:created xsi:type="dcterms:W3CDTF">2012-05-11T07:21:45Z</dcterms:created>
  <dcterms:modified xsi:type="dcterms:W3CDTF">2023-01-27T06:45:32Z</dcterms:modified>
  <cp:category/>
</cp:coreProperties>
</file>